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5143500" cx="9144000"/>
  <p:notesSz cx="6858000" cy="9144000"/>
  <p:embeddedFontLst>
    <p:embeddedFont>
      <p:font typeface="Roboto"/>
      <p:regular r:id="rId104"/>
      <p:bold r:id="rId105"/>
      <p:italic r:id="rId106"/>
      <p:boldItalic r:id="rId107"/>
    </p:embeddedFont>
    <p:embeddedFont>
      <p:font typeface="Montserrat"/>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63117D-F181-4A28-A64D-6EF04EDEC8F5}">
  <a:tblStyle styleId="{A963117D-F181-4A28-A64D-6EF04EDEC8F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48CE59F-C69F-480F-86A4-4126ED7977F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boldItalic.fntdata"/><Relationship Id="rId106" Type="http://schemas.openxmlformats.org/officeDocument/2006/relationships/font" Target="fonts/Roboto-italic.fntdata"/><Relationship Id="rId105" Type="http://schemas.openxmlformats.org/officeDocument/2006/relationships/font" Target="fonts/Roboto-bold.fntdata"/><Relationship Id="rId104" Type="http://schemas.openxmlformats.org/officeDocument/2006/relationships/font" Target="fonts/Roboto-regular.fntdata"/><Relationship Id="rId109" Type="http://schemas.openxmlformats.org/officeDocument/2006/relationships/font" Target="fonts/Montserrat-bold.fntdata"/><Relationship Id="rId108" Type="http://schemas.openxmlformats.org/officeDocument/2006/relationships/font" Target="fonts/Montserrat-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Montserrat-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schemas.openxmlformats.org/officeDocument/2006/relationships/font" Target="fonts/Montserrat-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d3d2a6f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d3d2a6f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20cc5e2a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20cc5e2a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20cc5e2a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20cc5e2a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20cc5e2a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20cc5e2a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20cc5e2a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20cc5e2a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20cc5e2a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20cc5e2a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20cc5e2a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20cc5e2a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138b8067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138b8067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138b8067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138b8067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20cc5e2a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20cc5e2a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20cc5e2ad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20cc5e2ad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20cc5e2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20cc5e2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20cc5e2ad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20cc5e2ad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20cc5e2a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20cc5e2a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20cc5e2ad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20cc5e2a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20cc5e2ad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20cc5e2ad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20cc5e2ad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20cc5e2ad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20cc5e2ad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20cc5e2ad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20cc5e2ad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20cc5e2a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20cc5e2ad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20cc5e2ad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20cc5e2ad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20cc5e2ad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e92961d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e92961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e92961d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e92961d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e92961d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e92961d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e92961d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e92961d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e92961d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5e92961d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e92961df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e92961df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e92961df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e92961df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e92961df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e92961df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e92961df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e92961df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e92961df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e92961df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e92961d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e92961d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20cc5e2a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20cc5e2a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e92961df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e92961df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e92961df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5e92961df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e92961df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e92961df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e92961df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e92961df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e92961df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e92961df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e92961df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5e92961df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9deff3dae6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9deff3dae6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20cc5e2ad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20cc5e2ad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20cc5e2ad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20cc5e2ad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20cc5e2ad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20cc5e2ad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20cc5e2a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20cc5e2a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20cc5e2ad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20cc5e2ad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20cc5e2ad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20cc5e2ad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20cc5e2ad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20cc5e2ad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20cc5e2ad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20cc5e2ad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20cc5e2ad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20cc5e2ad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20cc5e2ad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20cc5e2ad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20cc5e2ad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20cc5e2ad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20cc5e2ad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20cc5e2ad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20cc5e2ad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20cc5e2ad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20cc5e2ad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20cc5e2ad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20cc5e2a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20cc5e2a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20cc5e2ad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20cc5e2ad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0cc5e2ad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0cc5e2ad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20cc5e2ad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20cc5e2ad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20cc5e2ad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20cc5e2ad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20cc5e2ad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20cc5e2ad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20cc5e2ad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20cc5e2ad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20cc5e2ad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20cc5e2ad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20cc5e2ad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20cc5e2ad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20cc5e2ad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20cc5e2ad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20cc5e2ad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20cc5e2ad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20cc5e2a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20cc5e2a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20cc5e2ad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20cc5e2ad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20cc5e2ad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20cc5e2ad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20cc5e2ad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20cc5e2ad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20cc5e2ad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20cc5e2ad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20cc5e2ad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20cc5e2ad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0cc5e2ad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20cc5e2ad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20cc5e2ad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20cc5e2ad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33b5c3b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33b5c3b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33b5c3bd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33b5c3bd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9dfdffaff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9dfdffaff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20cc5e2a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20cc5e2a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7a2d03e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7a2d03e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7a2d03ec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7a2d03ec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7a2d03ec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7a2d03ec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9773135c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9773135c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9773135c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9773135c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bf55b0c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9bf55b0c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deff3da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9deff3da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9deff3da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9deff3da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9deff3dae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9deff3dae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dfdffaf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9dfdffaf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20cc5e2a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20cc5e2a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9dfdffaf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9dfdffaf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9deff3dae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9deff3dae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9deff3dae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9deff3dae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9d3d2a6f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9d3d2a6f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9deff3dae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9deff3dae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9deff3dae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9deff3dae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9dfdffaf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9dfdffaf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9dfdffaff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9dfdffaff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docs.google.com/forms/d/e/1FAIpQLSf8wTg6w8Eu4zWxMEOU4PRHh9mlzoyO4EGxjDyDY1Ru4AaQag/viewform" TargetMode="External"/><Relationship Id="rId4" Type="http://schemas.openxmlformats.org/officeDocument/2006/relationships/hyperlink" Target="https://docs.google.com/forms/d/e/1FAIpQLSdImDn6B3NgWxR_tJ5f2K5VeEeOAFKZcsvwoPZQNF7i_54ung/viewfor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1" Type="http://schemas.openxmlformats.org/officeDocument/2006/relationships/hyperlink" Target="https://www.facebook.com/mmuesports/" TargetMode="External"/><Relationship Id="rId10" Type="http://schemas.openxmlformats.org/officeDocument/2006/relationships/hyperlink" Target="https://www.facebook.com/EGC.mmu/" TargetMode="External"/><Relationship Id="rId13" Type="http://schemas.openxmlformats.org/officeDocument/2006/relationships/hyperlink" Target="https://www.facebook.com/upsiesportsclub18/" TargetMode="External"/><Relationship Id="rId12" Type="http://schemas.openxmlformats.org/officeDocument/2006/relationships/hyperlink" Target="https://www.facebook.com/unitenesports/" TargetMode="External"/><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www.facebook.com/UTeMESport/" TargetMode="External"/><Relationship Id="rId4" Type="http://schemas.openxmlformats.org/officeDocument/2006/relationships/hyperlink" Target="https://www.facebook.com/KelabESukanPMKU/" TargetMode="External"/><Relationship Id="rId9" Type="http://schemas.openxmlformats.org/officeDocument/2006/relationships/hyperlink" Target="https://www.facebook.com/UNISELeSports/" TargetMode="External"/><Relationship Id="rId15" Type="http://schemas.openxmlformats.org/officeDocument/2006/relationships/hyperlink" Target="https://www.facebook.com/intiesportsclub/" TargetMode="External"/><Relationship Id="rId14" Type="http://schemas.openxmlformats.org/officeDocument/2006/relationships/hyperlink" Target="https://www.facebook.com/intiklecl/" TargetMode="External"/><Relationship Id="rId5" Type="http://schemas.openxmlformats.org/officeDocument/2006/relationships/hyperlink" Target="https://www.facebook.com/pg/Monashesportsclubmalaysia/" TargetMode="External"/><Relationship Id="rId6" Type="http://schemas.openxmlformats.org/officeDocument/2006/relationships/hyperlink" Target="https://www.facebook.com/GamersAllianceSegi/" TargetMode="External"/><Relationship Id="rId7" Type="http://schemas.openxmlformats.org/officeDocument/2006/relationships/hyperlink" Target="https://www.facebook.com/UNIMASeSports/" TargetMode="External"/><Relationship Id="rId8" Type="http://schemas.openxmlformats.org/officeDocument/2006/relationships/hyperlink" Target="https://www.facebook.com/utarslesvg/" TargetMode="External"/></Relationships>
</file>

<file path=ppt/slides/_rels/slide12.xml.rels><?xml version="1.0" encoding="UTF-8" standalone="yes"?><Relationships xmlns="http://schemas.openxmlformats.org/package/2006/relationships"><Relationship Id="rId11" Type="http://schemas.openxmlformats.org/officeDocument/2006/relationships/hyperlink" Target="https://www.facebook.com/pg/MSUeSportsClub.my/" TargetMode="External"/><Relationship Id="rId10" Type="http://schemas.openxmlformats.org/officeDocument/2006/relationships/hyperlink" Target="https://www.facebook.com/UMSEsports/" TargetMode="External"/><Relationship Id="rId13" Type="http://schemas.openxmlformats.org/officeDocument/2006/relationships/hyperlink" Target="https://www.facebook.com/pmerlimauesportclub/" TargetMode="External"/><Relationship Id="rId12" Type="http://schemas.openxmlformats.org/officeDocument/2006/relationships/hyperlink" Target="https://www.facebook.com/razakianesportsclub/"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facebook.com/curtinesportclub/" TargetMode="External"/><Relationship Id="rId4" Type="http://schemas.openxmlformats.org/officeDocument/2006/relationships/hyperlink" Target="https://www.facebook.com/iiumEsports/" TargetMode="External"/><Relationship Id="rId9" Type="http://schemas.openxmlformats.org/officeDocument/2006/relationships/hyperlink" Target="https://www.facebook.com/sunwayesportsclub/" TargetMode="External"/><Relationship Id="rId14" Type="http://schemas.openxmlformats.org/officeDocument/2006/relationships/hyperlink" Target="https://www.facebook.com/pg/ukec2018/" TargetMode="External"/><Relationship Id="rId5" Type="http://schemas.openxmlformats.org/officeDocument/2006/relationships/hyperlink" Target="https://www.facebook.com/uthmesportsclub/" TargetMode="External"/><Relationship Id="rId6" Type="http://schemas.openxmlformats.org/officeDocument/2006/relationships/hyperlink" Target="https://www.facebook.com/kduesports/" TargetMode="External"/><Relationship Id="rId7" Type="http://schemas.openxmlformats.org/officeDocument/2006/relationships/hyperlink" Target="https://www.facebook.com/TaylorsEsports/" TargetMode="External"/><Relationship Id="rId8" Type="http://schemas.openxmlformats.org/officeDocument/2006/relationships/hyperlink" Target="https://www.facebook.com/UNIKLeSC/"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www.facebook.com/pg/UCSIgamingclub/" TargetMode="External"/><Relationship Id="rId4" Type="http://schemas.openxmlformats.org/officeDocument/2006/relationships/hyperlink" Target="https://www.facebook.com/esports.cityu/" TargetMode="External"/><Relationship Id="rId9" Type="http://schemas.openxmlformats.org/officeDocument/2006/relationships/hyperlink" Target="https://www.facebook.com/AirAsiaAllstarsEsportsClub/" TargetMode="External"/><Relationship Id="rId5" Type="http://schemas.openxmlformats.org/officeDocument/2006/relationships/hyperlink" Target="https://www.facebook.com/pg/USMCeSports/" TargetMode="External"/><Relationship Id="rId6" Type="http://schemas.openxmlformats.org/officeDocument/2006/relationships/hyperlink" Target="https://www.facebook.com/uitmmelakaesport/" TargetMode="External"/><Relationship Id="rId7" Type="http://schemas.openxmlformats.org/officeDocument/2006/relationships/hyperlink" Target="https://www.facebook.com/pg/kuptmesports/" TargetMode="External"/><Relationship Id="rId8" Type="http://schemas.openxmlformats.org/officeDocument/2006/relationships/hyperlink" Target="https://www.facebook.com/ksrpespor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1" Type="http://schemas.openxmlformats.org/officeDocument/2006/relationships/hyperlink" Target="https://www.limkokwing.net/malaysia/academic/courses_details/diploma_in_games_art" TargetMode="External"/><Relationship Id="rId10" Type="http://schemas.openxmlformats.org/officeDocument/2006/relationships/hyperlink" Target="https://www.limkokwing.net/malaysia/academic/courses_details/bsc_hons_in_games_technology" TargetMode="External"/><Relationship Id="rId13" Type="http://schemas.openxmlformats.org/officeDocument/2006/relationships/hyperlink" Target="https://www.mmu.edu.my/degree/animation-and-visual-effects/#program-info" TargetMode="External"/><Relationship Id="rId12" Type="http://schemas.openxmlformats.org/officeDocument/2006/relationships/hyperlink" Target="https://www.mmu.edu.my/degree/virtual-reality/#program-info" TargetMode="External"/><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www.apu.edu.my/our-courses/undergraduate-studies/school-computing-technology/bsc-hons-computer-games-development-0" TargetMode="External"/><Relationship Id="rId4" Type="http://schemas.openxmlformats.org/officeDocument/2006/relationships/hyperlink" Target="http://www.apu.edu.my/our-courses/undergraduate-studies/school-computing-technology/bsc-hons-computer-games-development-1" TargetMode="External"/><Relationship Id="rId9" Type="http://schemas.openxmlformats.org/officeDocument/2006/relationships/hyperlink" Target="https://www.limkokwing.net/malaysia/academic/courses_details/bachelor_of_art_hons_in_games_design" TargetMode="External"/><Relationship Id="rId14" Type="http://schemas.openxmlformats.org/officeDocument/2006/relationships/hyperlink" Target="https://www.mmu.edu.my/degree/interface-design/#program-info" TargetMode="External"/><Relationship Id="rId5" Type="http://schemas.openxmlformats.org/officeDocument/2006/relationships/hyperlink" Target="http://fskik.upsi.edu.my/images/dip.pdf" TargetMode="External"/><Relationship Id="rId6" Type="http://schemas.openxmlformats.org/officeDocument/2006/relationships/hyperlink" Target="http://gamedev.kdu.edu.my/bgd/" TargetMode="External"/><Relationship Id="rId7" Type="http://schemas.openxmlformats.org/officeDocument/2006/relationships/hyperlink" Target="http://www.kdupg.edu.my/programmes/computing/diploma-games-technology" TargetMode="External"/><Relationship Id="rId8" Type="http://schemas.openxmlformats.org/officeDocument/2006/relationships/hyperlink" Target="https://www.limkokwing.net/malaysia/academic/courses_details/bachelor_of_arts_hons_in_games_art_developmen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www.msu.edu.my/faculty-information-sciences-engineering/diploma-game-design-animation.php" TargetMode="External"/><Relationship Id="rId4" Type="http://schemas.openxmlformats.org/officeDocument/2006/relationships/hyperlink" Target="http://www.msu.edu.my/faculty-information-sciences-engineering/bachelor-games-design-animation.php" TargetMode="External"/><Relationship Id="rId5" Type="http://schemas.openxmlformats.org/officeDocument/2006/relationships/hyperlink" Target="http://www.utar.edu.my/econtent_proglist.jsp?fcatid=27&amp;fcontentid=8050&amp;fid=42" TargetMode="External"/><Relationship Id="rId6" Type="http://schemas.openxmlformats.org/officeDocument/2006/relationships/hyperlink" Target="http://www.utar.edu.my/econtent_proglist.jsp?fcatid=27&amp;fcontentid=8050&amp;fid=43" TargetMode="External"/><Relationship Id="rId7" Type="http://schemas.openxmlformats.org/officeDocument/2006/relationships/hyperlink" Target="http://clazroom.edu.my/courses/game-design/" TargetMode="External"/><Relationship Id="rId8" Type="http://schemas.openxmlformats.org/officeDocument/2006/relationships/hyperlink" Target="http://www.kkselayang.edu.my/index.php/en/kursus-ditawarkan/2014-03-05-03-50-46/diploma-games-ar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www.myesportsawards.com/#categories" TargetMode="Externa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www.psychologytoday.com/us/blog/ulterior-motives/201608/video-game-play-benefits-coordination" TargetMode="External"/><Relationship Id="rId4" Type="http://schemas.openxmlformats.org/officeDocument/2006/relationships/hyperlink" Target="https://www.sciencedaily.com/releases/2017/06/170622103824.htm" TargetMode="External"/><Relationship Id="rId5" Type="http://schemas.openxmlformats.org/officeDocument/2006/relationships/hyperlink" Target="https://www.usnews.com/news/stem-solutions/articles/2018-06-12/commentary-game-to-grow-esports-as-a-learning-platform" TargetMode="External"/><Relationship Id="rId6" Type="http://schemas.openxmlformats.org/officeDocument/2006/relationships/hyperlink" Target="https://www.theatlantic.com/education/archive/2015/01/the-activity-gap/38496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s://www.usnews.com/news/stem-solutions/articles/2018-06-12/commentary-game-to-grow-esports-as-a-learning-platform" TargetMode="External"/><Relationship Id="rId4" Type="http://schemas.openxmlformats.org/officeDocument/2006/relationships/hyperlink" Target="https://fs.blog/2015/03/carol-dweck-mindse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5.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s://www.oneesports.gg/mobile-legends/best-heroes-counter-ling/" TargetMode="External"/><Relationship Id="rId4" Type="http://schemas.openxmlformats.org/officeDocument/2006/relationships/hyperlink" Target="https://www.oneesports.gg/mobile-legends/lancelot-guide-best-build-emblem/" TargetMode="External"/><Relationship Id="rId5" Type="http://schemas.openxmlformats.org/officeDocument/2006/relationships/hyperlink" Target="https://www.oneesports.gg/mobile-legends/exclusive-gusion-hoon-tip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hyperlink" Target="https://www.oneesports.gg/mobile-legends/mobile-legends-hayabusa-guide/" TargetMode="External"/><Relationship Id="rId4" Type="http://schemas.openxmlformats.org/officeDocument/2006/relationships/hyperlink" Target="https://www.oneesports.gg/mobile-legends/saber-guide-best-build-combos/" TargetMode="External"/><Relationship Id="rId5" Type="http://schemas.openxmlformats.org/officeDocument/2006/relationships/hyperlink" Target="https://www.oneesports.gg/mobile-legends/best-heroes-counter-helcurt/"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hyperlink" Target="https://www.oneesports.gg/mobile-legends/barats-guide-best-build-skills/" TargetMode="External"/><Relationship Id="rId4" Type="http://schemas.openxmlformats.org/officeDocument/2006/relationships/hyperlink" Target="https://www.oneesports.gg/mobile-legends/fredrinn-guide-best-build-emblem/" TargetMode="External"/><Relationship Id="rId5" Type="http://schemas.openxmlformats.org/officeDocument/2006/relationships/hyperlink" Target="https://www.oneesports.gg/mobile-legends/best-heroes-counter-alice/" TargetMode="External"/><Relationship Id="rId6" Type="http://schemas.openxmlformats.org/officeDocument/2006/relationships/hyperlink" Target="https://www.oneesports.gg/mobile-legends/tank-lancelot-best-build-jungle/" TargetMode="External"/><Relationship Id="rId7" Type="http://schemas.openxmlformats.org/officeDocument/2006/relationships/hyperlink" Target="https://www.oneesports.gg/mobile-legends/best-heroes-counter-karina-mlbb/"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45.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4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4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5.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45.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753950" y="186475"/>
            <a:ext cx="6457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WELCOME TO COQ ESPORTS - MOBA</a:t>
            </a:r>
            <a:endParaRPr sz="2000"/>
          </a:p>
        </p:txBody>
      </p:sp>
      <p:sp>
        <p:nvSpPr>
          <p:cNvPr id="55" name="Google Shape;55;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AutoNum type="arabicPeriod"/>
            </a:pPr>
            <a:r>
              <a:rPr lang="en"/>
              <a:t>Install MLBB and complete the tutorials.</a:t>
            </a:r>
            <a:endParaRPr/>
          </a:p>
          <a:p>
            <a:pPr indent="0" lvl="0" marL="457200" rtl="0" algn="l">
              <a:spcBef>
                <a:spcPts val="1200"/>
              </a:spcBef>
              <a:spcAft>
                <a:spcPts val="0"/>
              </a:spcAft>
              <a:buNone/>
            </a:pPr>
            <a:r>
              <a:t/>
            </a:r>
            <a:endParaRPr sz="100"/>
          </a:p>
          <a:p>
            <a:pPr indent="-325755" lvl="0" marL="457200" rtl="0" algn="l">
              <a:spcBef>
                <a:spcPts val="1200"/>
              </a:spcBef>
              <a:spcAft>
                <a:spcPts val="0"/>
              </a:spcAft>
              <a:buSzPct val="100000"/>
              <a:buAutoNum type="arabicPeriod"/>
            </a:pPr>
            <a:r>
              <a:rPr lang="en"/>
              <a:t>Complete the survey:- </a:t>
            </a:r>
            <a:r>
              <a:rPr lang="en" u="sng">
                <a:solidFill>
                  <a:schemeClr val="hlink"/>
                </a:solidFill>
                <a:hlinkClick r:id="rId3"/>
              </a:rPr>
              <a:t>https://docs.google.com/forms/d/e/1FAIpQLSf8wTg6w8Eu4zWxMEOU4PRHh9mlzoyO4EGxjDyDY1Ru4AaQag/viewform</a:t>
            </a:r>
            <a:endParaRPr/>
          </a:p>
          <a:p>
            <a:pPr indent="0" lvl="0" marL="457200" rtl="0" algn="l">
              <a:spcBef>
                <a:spcPts val="1200"/>
              </a:spcBef>
              <a:spcAft>
                <a:spcPts val="0"/>
              </a:spcAft>
              <a:buNone/>
            </a:pPr>
            <a:r>
              <a:t/>
            </a:r>
            <a:endParaRPr sz="100"/>
          </a:p>
          <a:p>
            <a:pPr indent="-325755" lvl="0" marL="457200" rtl="0" algn="l">
              <a:spcBef>
                <a:spcPts val="1200"/>
              </a:spcBef>
              <a:spcAft>
                <a:spcPts val="0"/>
              </a:spcAft>
              <a:buSzPct val="100000"/>
              <a:buAutoNum type="arabicPeriod"/>
            </a:pPr>
            <a:r>
              <a:rPr lang="en"/>
              <a:t>Bind MLBB account with at least 2-tier security from hacking. (via moontoon, email, fb etc)</a:t>
            </a:r>
            <a:endParaRPr/>
          </a:p>
          <a:p>
            <a:pPr indent="0" lvl="0" marL="457200" rtl="0" algn="l">
              <a:spcBef>
                <a:spcPts val="1200"/>
              </a:spcBef>
              <a:spcAft>
                <a:spcPts val="0"/>
              </a:spcAft>
              <a:buNone/>
            </a:pPr>
            <a:r>
              <a:t/>
            </a:r>
            <a:endParaRPr sz="100"/>
          </a:p>
          <a:p>
            <a:pPr indent="-325755" lvl="0" marL="457200" rtl="0" algn="l">
              <a:spcBef>
                <a:spcPts val="1200"/>
              </a:spcBef>
              <a:spcAft>
                <a:spcPts val="0"/>
              </a:spcAft>
              <a:buSzPct val="100000"/>
              <a:buAutoNum type="arabicPeriod"/>
            </a:pPr>
            <a:r>
              <a:rPr lang="en"/>
              <a:t>Follow TARUC_DSA_Esports &amp; TARUMT Interactive Gaming Society facebook.</a:t>
            </a:r>
            <a:endParaRPr/>
          </a:p>
          <a:p>
            <a:pPr indent="0" lvl="0" marL="0" rtl="0" algn="l">
              <a:spcBef>
                <a:spcPts val="1200"/>
              </a:spcBef>
              <a:spcAft>
                <a:spcPts val="0"/>
              </a:spcAft>
              <a:buNone/>
            </a:pPr>
            <a:r>
              <a:t/>
            </a:r>
            <a:endParaRPr sz="100"/>
          </a:p>
          <a:p>
            <a:pPr indent="457200" lvl="0" marL="0" rtl="0" algn="l">
              <a:spcBef>
                <a:spcPts val="1200"/>
              </a:spcBef>
              <a:spcAft>
                <a:spcPts val="1200"/>
              </a:spcAft>
              <a:buNone/>
            </a:pPr>
            <a:r>
              <a:rPr lang="en"/>
              <a:t>*Quiz </a:t>
            </a:r>
            <a:r>
              <a:rPr lang="en" sz="1295" u="sng">
                <a:solidFill>
                  <a:schemeClr val="hlink"/>
                </a:solidFill>
                <a:hlinkClick r:id="rId4"/>
              </a:rPr>
              <a:t>https://docs.google.com/forms/d/e/1FAIpQLSdImDn6B3NgWxR_tJ5f2K5VeEeOAFKZcsvwoPZQNF7i_54ung/viewform</a:t>
            </a:r>
            <a:endParaRPr sz="129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2"/>
          <p:cNvPicPr preferRelativeResize="0"/>
          <p:nvPr/>
        </p:nvPicPr>
        <p:blipFill>
          <a:blip r:embed="rId3">
            <a:alphaModFix/>
          </a:blip>
          <a:stretch>
            <a:fillRect/>
          </a:stretch>
        </p:blipFill>
        <p:spPr>
          <a:xfrm>
            <a:off x="990600" y="0"/>
            <a:ext cx="7294418"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3"/>
          <p:cNvSpPr txBox="1"/>
          <p:nvPr>
            <p:ph type="ctrTitle"/>
          </p:nvPr>
        </p:nvSpPr>
        <p:spPr>
          <a:xfrm>
            <a:off x="311700" y="-43825"/>
            <a:ext cx="9042900" cy="5143500"/>
          </a:xfrm>
          <a:prstGeom prst="rect">
            <a:avLst/>
          </a:prstGeom>
        </p:spPr>
        <p:txBody>
          <a:bodyPr anchorCtr="0" anchor="b" bIns="91425" lIns="91425" spcFirstLastPara="1" rIns="91425" wrap="square" tIns="91425">
            <a:noAutofit/>
          </a:bodyPr>
          <a:lstStyle/>
          <a:p>
            <a:pPr indent="0" lvl="0" marL="0" rtl="0" algn="l">
              <a:lnSpc>
                <a:spcPct val="150000"/>
              </a:lnSpc>
              <a:spcBef>
                <a:spcPts val="3800"/>
              </a:spcBef>
              <a:spcAft>
                <a:spcPts val="0"/>
              </a:spcAft>
              <a:buNone/>
            </a:pPr>
            <a:r>
              <a:rPr b="1" lang="en" sz="1700" u="sng">
                <a:latin typeface="Times New Roman"/>
                <a:ea typeface="Times New Roman"/>
                <a:cs typeface="Times New Roman"/>
                <a:sym typeface="Times New Roman"/>
              </a:rPr>
              <a:t>Esports Club/Society in Local IPT</a:t>
            </a:r>
            <a:r>
              <a:rPr b="1" lang="en" sz="1700" u="sng">
                <a:latin typeface="Times New Roman"/>
                <a:ea typeface="Times New Roman"/>
                <a:cs typeface="Times New Roman"/>
                <a:sym typeface="Times New Roman"/>
              </a:rPr>
              <a:t> </a:t>
            </a:r>
            <a:endParaRPr b="1" sz="1700" u="sng">
              <a:latin typeface="Times New Roman"/>
              <a:ea typeface="Times New Roman"/>
              <a:cs typeface="Times New Roman"/>
              <a:sym typeface="Times New Roman"/>
            </a:endParaRPr>
          </a:p>
          <a:p>
            <a:pPr indent="-317500" lvl="1" marL="914400" rtl="0" algn="l">
              <a:lnSpc>
                <a:spcPct val="150000"/>
              </a:lnSpc>
              <a:spcBef>
                <a:spcPts val="3800"/>
              </a:spcBef>
              <a:spcAft>
                <a:spcPts val="0"/>
              </a:spcAft>
              <a:buSzPts val="1400"/>
              <a:buFont typeface="Times New Roman"/>
              <a:buChar char="◆"/>
            </a:pPr>
            <a:r>
              <a:rPr lang="en" sz="1400">
                <a:latin typeface="Times New Roman"/>
                <a:ea typeface="Times New Roman"/>
                <a:cs typeface="Times New Roman"/>
                <a:sym typeface="Times New Roman"/>
              </a:rPr>
              <a:t>Universiti Teknikal Malaysia Melaka (UTeM) – </a:t>
            </a:r>
            <a:r>
              <a:rPr b="1" lang="en" sz="1400" u="sng">
                <a:latin typeface="Times New Roman"/>
                <a:ea typeface="Times New Roman"/>
                <a:cs typeface="Times New Roman"/>
                <a:sym typeface="Times New Roman"/>
                <a:hlinkClick r:id="rId3"/>
              </a:rPr>
              <a:t>UTem Gamers Society</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Politeknik METrO Kuantan (PMKU) – </a:t>
            </a:r>
            <a:r>
              <a:rPr b="1" lang="en" sz="1400" u="sng">
                <a:latin typeface="Times New Roman"/>
                <a:ea typeface="Times New Roman"/>
                <a:cs typeface="Times New Roman"/>
                <a:sym typeface="Times New Roman"/>
                <a:hlinkClick r:id="rId4"/>
              </a:rPr>
              <a:t>Kelab E-sukan PMKU</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Universiti Monash Malaysia – </a:t>
            </a:r>
            <a:r>
              <a:rPr b="1" lang="en" sz="1400" u="sng">
                <a:latin typeface="Times New Roman"/>
                <a:ea typeface="Times New Roman"/>
                <a:cs typeface="Times New Roman"/>
                <a:sym typeface="Times New Roman"/>
                <a:hlinkClick r:id="rId5"/>
              </a:rPr>
              <a:t>Monash Esports Club</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Universiti SEGi – </a:t>
            </a:r>
            <a:r>
              <a:rPr b="1" lang="en" sz="1400" u="sng">
                <a:latin typeface="Times New Roman"/>
                <a:ea typeface="Times New Roman"/>
                <a:cs typeface="Times New Roman"/>
                <a:sym typeface="Times New Roman"/>
                <a:hlinkClick r:id="rId6"/>
              </a:rPr>
              <a:t>Gamers Alliance SEGi</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Universiti Malaysia Sarawak (Unimas) – </a:t>
            </a:r>
            <a:r>
              <a:rPr b="1" lang="en" sz="1400" u="sng">
                <a:latin typeface="Times New Roman"/>
                <a:ea typeface="Times New Roman"/>
                <a:cs typeface="Times New Roman"/>
                <a:sym typeface="Times New Roman"/>
                <a:hlinkClick r:id="rId7"/>
              </a:rPr>
              <a:t>UNIMAS Esports</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Universiti Tunku Abdul Rahman (UTAR) – </a:t>
            </a:r>
            <a:r>
              <a:rPr b="1" lang="en" sz="1400" u="sng">
                <a:latin typeface="Times New Roman"/>
                <a:ea typeface="Times New Roman"/>
                <a:cs typeface="Times New Roman"/>
                <a:sym typeface="Times New Roman"/>
                <a:hlinkClick r:id="rId8"/>
              </a:rPr>
              <a:t>UTAR Esports &amp; Game Dev Club</a:t>
            </a:r>
            <a:r>
              <a:rPr b="1" lang="en" sz="1400">
                <a:latin typeface="Times New Roman"/>
                <a:ea typeface="Times New Roman"/>
                <a:cs typeface="Times New Roman"/>
                <a:sym typeface="Times New Roman"/>
              </a:rPr>
              <a:t> </a:t>
            </a:r>
            <a:r>
              <a:rPr lang="en" sz="1400">
                <a:latin typeface="Times New Roman"/>
                <a:ea typeface="Times New Roman"/>
                <a:cs typeface="Times New Roman"/>
                <a:sym typeface="Times New Roman"/>
              </a:rPr>
              <a:t>(Kampus Sungai Long)</a:t>
            </a:r>
            <a:endParaRPr sz="1400">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Universiti Selangor (Unisel) – </a:t>
            </a:r>
            <a:r>
              <a:rPr b="1" lang="en" sz="1400" u="sng">
                <a:latin typeface="Times New Roman"/>
                <a:ea typeface="Times New Roman"/>
                <a:cs typeface="Times New Roman"/>
                <a:sym typeface="Times New Roman"/>
                <a:hlinkClick r:id="rId9"/>
              </a:rPr>
              <a:t>Unisel E-Sports Club – UEC</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Universiti Multimedia Malaysia (MMU) – </a:t>
            </a:r>
            <a:r>
              <a:rPr b="1" lang="en" sz="1400" u="sng">
                <a:latin typeface="Times New Roman"/>
                <a:ea typeface="Times New Roman"/>
                <a:cs typeface="Times New Roman"/>
                <a:sym typeface="Times New Roman"/>
                <a:hlinkClick r:id="rId10"/>
              </a:rPr>
              <a:t>E-Games Club</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Universiti Multimedia Malaysia (MMU Cyberjaya) – </a:t>
            </a:r>
            <a:r>
              <a:rPr b="1" lang="en" sz="1400" u="sng">
                <a:latin typeface="Times New Roman"/>
                <a:ea typeface="Times New Roman"/>
                <a:cs typeface="Times New Roman"/>
                <a:sym typeface="Times New Roman"/>
                <a:hlinkClick r:id="rId11"/>
              </a:rPr>
              <a:t>MMU Esports Club</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Universiti Tenaga Nasional (Uniten) – </a:t>
            </a:r>
            <a:r>
              <a:rPr b="1" lang="en" sz="1400" u="sng">
                <a:latin typeface="Times New Roman"/>
                <a:ea typeface="Times New Roman"/>
                <a:cs typeface="Times New Roman"/>
                <a:sym typeface="Times New Roman"/>
                <a:hlinkClick r:id="rId12"/>
              </a:rPr>
              <a:t>Uniten Esport Club</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Universiti Pendidikan Sultan Idris (UPSI) – </a:t>
            </a:r>
            <a:r>
              <a:rPr b="1" lang="en" sz="1400" u="sng">
                <a:latin typeface="Times New Roman"/>
                <a:ea typeface="Times New Roman"/>
                <a:cs typeface="Times New Roman"/>
                <a:sym typeface="Times New Roman"/>
                <a:hlinkClick r:id="rId13"/>
              </a:rPr>
              <a:t>UPSI Esports Club</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INTI International College Kuala Lumpur (INTI KL) – </a:t>
            </a:r>
            <a:r>
              <a:rPr b="1" lang="en" sz="1400" u="sng">
                <a:latin typeface="Times New Roman"/>
                <a:ea typeface="Times New Roman"/>
                <a:cs typeface="Times New Roman"/>
                <a:sym typeface="Times New Roman"/>
                <a:hlinkClick r:id="rId14"/>
              </a:rPr>
              <a:t>INTI KL Esports Club</a:t>
            </a:r>
            <a:endParaRPr b="1" sz="1400" u="sng">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INTI International University &amp; Colleges (INTI)</a:t>
            </a:r>
            <a:r>
              <a:rPr lang="en" sz="1500">
                <a:latin typeface="Times New Roman"/>
                <a:ea typeface="Times New Roman"/>
                <a:cs typeface="Times New Roman"/>
                <a:sym typeface="Times New Roman"/>
              </a:rPr>
              <a:t> – </a:t>
            </a:r>
            <a:r>
              <a:rPr b="1" lang="en" sz="1500" u="sng">
                <a:latin typeface="Times New Roman"/>
                <a:ea typeface="Times New Roman"/>
                <a:cs typeface="Times New Roman"/>
                <a:sym typeface="Times New Roman"/>
                <a:hlinkClick r:id="rId15"/>
              </a:rPr>
              <a:t>INTI Esports Club</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ph idx="1" type="subTitle"/>
          </p:nvPr>
        </p:nvSpPr>
        <p:spPr>
          <a:xfrm>
            <a:off x="311700" y="319525"/>
            <a:ext cx="8520600" cy="7926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8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Universiti Curtin Malaysia (Curtin) – </a:t>
            </a:r>
            <a:r>
              <a:rPr b="1" lang="en" sz="15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Curtin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Universiti Islam Antarabangsa Malaysia (IIUM) – </a:t>
            </a:r>
            <a:r>
              <a:rPr b="1" lang="en" sz="15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IIUM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Universiti Tun Hussein Onn (UTHM) – </a:t>
            </a:r>
            <a:r>
              <a:rPr b="1" lang="en" sz="1500" u="sng">
                <a:solidFill>
                  <a:schemeClr val="dk1"/>
                </a:solidFill>
                <a:latin typeface="Times New Roman"/>
                <a:ea typeface="Times New Roman"/>
                <a:cs typeface="Times New Roman"/>
                <a:sym typeface="Times New Roman"/>
                <a:hlinkClick r:id="rId5">
                  <a:extLst>
                    <a:ext uri="{A12FA001-AC4F-418D-AE19-62706E023703}">
                      <ahyp:hlinkClr val="tx"/>
                    </a:ext>
                  </a:extLst>
                </a:hlinkClick>
              </a:rPr>
              <a:t>UTHM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KDU University College – </a:t>
            </a:r>
            <a:r>
              <a:rPr b="1" lang="en" sz="1500" u="sng">
                <a:solidFill>
                  <a:schemeClr val="dk1"/>
                </a:solidFill>
                <a:latin typeface="Times New Roman"/>
                <a:ea typeface="Times New Roman"/>
                <a:cs typeface="Times New Roman"/>
                <a:sym typeface="Times New Roman"/>
                <a:hlinkClick r:id="rId6">
                  <a:extLst>
                    <a:ext uri="{A12FA001-AC4F-418D-AE19-62706E023703}">
                      <ahyp:hlinkClr val="tx"/>
                    </a:ext>
                  </a:extLst>
                </a:hlinkClick>
              </a:rPr>
              <a:t>KDU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Universiti Taylor (Kampus Lakeside) – </a:t>
            </a:r>
            <a:r>
              <a:rPr b="1" lang="en" sz="1500" u="sng">
                <a:solidFill>
                  <a:schemeClr val="dk1"/>
                </a:solidFill>
                <a:latin typeface="Times New Roman"/>
                <a:ea typeface="Times New Roman"/>
                <a:cs typeface="Times New Roman"/>
                <a:sym typeface="Times New Roman"/>
                <a:hlinkClick r:id="rId7">
                  <a:extLst>
                    <a:ext uri="{A12FA001-AC4F-418D-AE19-62706E023703}">
                      <ahyp:hlinkClr val="tx"/>
                    </a:ext>
                  </a:extLst>
                </a:hlinkClick>
              </a:rPr>
              <a:t>Taylor’s University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Universiti Kuala Lumpur (UniKL) – </a:t>
            </a:r>
            <a:r>
              <a:rPr b="1" lang="en" sz="1500" u="sng">
                <a:solidFill>
                  <a:schemeClr val="dk1"/>
                </a:solidFill>
                <a:latin typeface="Times New Roman"/>
                <a:ea typeface="Times New Roman"/>
                <a:cs typeface="Times New Roman"/>
                <a:sym typeface="Times New Roman"/>
                <a:hlinkClick r:id="rId8">
                  <a:extLst>
                    <a:ext uri="{A12FA001-AC4F-418D-AE19-62706E023703}">
                      <ahyp:hlinkClr val="tx"/>
                    </a:ext>
                  </a:extLst>
                </a:hlinkClick>
              </a:rPr>
              <a:t>UniKL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Sunway University and Sunway College – </a:t>
            </a:r>
            <a:r>
              <a:rPr b="1" lang="en" sz="1500" u="sng">
                <a:solidFill>
                  <a:schemeClr val="dk1"/>
                </a:solidFill>
                <a:latin typeface="Times New Roman"/>
                <a:ea typeface="Times New Roman"/>
                <a:cs typeface="Times New Roman"/>
                <a:sym typeface="Times New Roman"/>
                <a:hlinkClick r:id="rId9">
                  <a:extLst>
                    <a:ext uri="{A12FA001-AC4F-418D-AE19-62706E023703}">
                      <ahyp:hlinkClr val="tx"/>
                    </a:ext>
                  </a:extLst>
                </a:hlinkClick>
              </a:rPr>
              <a:t>Sunway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Universiti Malaysia Sabah – </a:t>
            </a:r>
            <a:r>
              <a:rPr b="1" lang="en" sz="1500" u="sng">
                <a:solidFill>
                  <a:schemeClr val="dk1"/>
                </a:solidFill>
                <a:latin typeface="Times New Roman"/>
                <a:ea typeface="Times New Roman"/>
                <a:cs typeface="Times New Roman"/>
                <a:sym typeface="Times New Roman"/>
                <a:hlinkClick r:id="rId10">
                  <a:extLst>
                    <a:ext uri="{A12FA001-AC4F-418D-AE19-62706E023703}">
                      <ahyp:hlinkClr val="tx"/>
                    </a:ext>
                  </a:extLst>
                </a:hlinkClick>
              </a:rPr>
              <a:t>UMS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Management and Science University (MSU) – </a:t>
            </a:r>
            <a:r>
              <a:rPr b="1" lang="en" sz="1500" u="sng">
                <a:solidFill>
                  <a:schemeClr val="dk1"/>
                </a:solidFill>
                <a:latin typeface="Times New Roman"/>
                <a:ea typeface="Times New Roman"/>
                <a:cs typeface="Times New Roman"/>
                <a:sym typeface="Times New Roman"/>
                <a:hlinkClick r:id="rId11">
                  <a:extLst>
                    <a:ext uri="{A12FA001-AC4F-418D-AE19-62706E023703}">
                      <ahyp:hlinkClr val="tx"/>
                    </a:ext>
                  </a:extLst>
                </a:hlinkClick>
              </a:rPr>
              <a:t>MSU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Universiti Tun Abdul Razak – </a:t>
            </a:r>
            <a:r>
              <a:rPr b="1" lang="en" sz="1500" u="sng">
                <a:solidFill>
                  <a:schemeClr val="dk1"/>
                </a:solidFill>
                <a:latin typeface="Times New Roman"/>
                <a:ea typeface="Times New Roman"/>
                <a:cs typeface="Times New Roman"/>
                <a:sym typeface="Times New Roman"/>
                <a:hlinkClick r:id="rId12">
                  <a:extLst>
                    <a:ext uri="{A12FA001-AC4F-418D-AE19-62706E023703}">
                      <ahyp:hlinkClr val="tx"/>
                    </a:ext>
                  </a:extLst>
                </a:hlinkClick>
              </a:rPr>
              <a:t>Unirazak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Politeknik Merlimau Melaka – </a:t>
            </a:r>
            <a:r>
              <a:rPr b="1" lang="en" sz="1500" u="sng">
                <a:solidFill>
                  <a:schemeClr val="dk1"/>
                </a:solidFill>
                <a:latin typeface="Times New Roman"/>
                <a:ea typeface="Times New Roman"/>
                <a:cs typeface="Times New Roman"/>
                <a:sym typeface="Times New Roman"/>
                <a:hlinkClick r:id="rId13">
                  <a:extLst>
                    <a:ext uri="{A12FA001-AC4F-418D-AE19-62706E023703}">
                      <ahyp:hlinkClr val="tx"/>
                    </a:ext>
                  </a:extLst>
                </a:hlinkClick>
              </a:rPr>
              <a:t>Poly Merlimau Esports Club</a:t>
            </a:r>
            <a:endParaRPr b="1" sz="1500" u="sng">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Universiti Tunku Abdul Rahman (Kampar) –</a:t>
            </a:r>
            <a:r>
              <a:rPr b="1" lang="en" sz="1500">
                <a:solidFill>
                  <a:schemeClr val="dk1"/>
                </a:solidFill>
                <a:latin typeface="Times New Roman"/>
                <a:ea typeface="Times New Roman"/>
                <a:cs typeface="Times New Roman"/>
                <a:sym typeface="Times New Roman"/>
              </a:rPr>
              <a:t> </a:t>
            </a:r>
            <a:r>
              <a:rPr b="1" lang="en" sz="1500" u="sng">
                <a:solidFill>
                  <a:schemeClr val="dk1"/>
                </a:solidFill>
                <a:latin typeface="Times New Roman"/>
                <a:ea typeface="Times New Roman"/>
                <a:cs typeface="Times New Roman"/>
                <a:sym typeface="Times New Roman"/>
                <a:hlinkClick r:id="rId14">
                  <a:extLst>
                    <a:ext uri="{A12FA001-AC4F-418D-AE19-62706E023703}">
                      <ahyp:hlinkClr val="tx"/>
                    </a:ext>
                  </a:extLst>
                </a:hlinkClick>
              </a:rPr>
              <a:t>UTAR Kampar Esports &amp; Game Development Club (UKEC)</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ph idx="1" type="subTitle"/>
          </p:nvPr>
        </p:nvSpPr>
        <p:spPr>
          <a:xfrm>
            <a:off x="311700" y="243325"/>
            <a:ext cx="8520600" cy="792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38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UCSI University Malaysia – </a:t>
            </a:r>
            <a:r>
              <a:rPr b="1" lang="en" sz="16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UCSI Reborn Esport Club</a:t>
            </a:r>
            <a:endParaRPr b="1" sz="1600" u="sng">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City University – </a:t>
            </a:r>
            <a:r>
              <a:rPr b="1" lang="en" sz="16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City University Esports Club</a:t>
            </a:r>
            <a:endParaRPr b="1" sz="1600" u="sng">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University of Southampton Malaysia Campus – </a:t>
            </a:r>
            <a:r>
              <a:rPr b="1" lang="en" sz="1600" u="sng">
                <a:solidFill>
                  <a:schemeClr val="dk1"/>
                </a:solidFill>
                <a:latin typeface="Times New Roman"/>
                <a:ea typeface="Times New Roman"/>
                <a:cs typeface="Times New Roman"/>
                <a:sym typeface="Times New Roman"/>
                <a:hlinkClick r:id="rId5">
                  <a:extLst>
                    <a:ext uri="{A12FA001-AC4F-418D-AE19-62706E023703}">
                      <ahyp:hlinkClr val="tx"/>
                    </a:ext>
                  </a:extLst>
                </a:hlinkClick>
              </a:rPr>
              <a:t>USMC Esports Club</a:t>
            </a:r>
            <a:endParaRPr b="1" sz="1600" u="sng">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UiTM Melaka – </a:t>
            </a:r>
            <a:r>
              <a:rPr b="1" lang="en" sz="1600" u="sng">
                <a:solidFill>
                  <a:schemeClr val="dk1"/>
                </a:solidFill>
                <a:latin typeface="Times New Roman"/>
                <a:ea typeface="Times New Roman"/>
                <a:cs typeface="Times New Roman"/>
                <a:sym typeface="Times New Roman"/>
                <a:hlinkClick r:id="rId6">
                  <a:extLst>
                    <a:ext uri="{A12FA001-AC4F-418D-AE19-62706E023703}">
                      <ahyp:hlinkClr val="tx"/>
                    </a:ext>
                  </a:extLst>
                </a:hlinkClick>
              </a:rPr>
              <a:t>UiTM Melaka Esports Club</a:t>
            </a:r>
            <a:endParaRPr b="1" sz="1600" u="sng">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Universiti Kebangsaan Malaysia (UKM) – </a:t>
            </a:r>
            <a:r>
              <a:rPr b="1" lang="en" sz="1600">
                <a:solidFill>
                  <a:schemeClr val="dk1"/>
                </a:solidFill>
                <a:latin typeface="Times New Roman"/>
                <a:ea typeface="Times New Roman"/>
                <a:cs typeface="Times New Roman"/>
                <a:sym typeface="Times New Roman"/>
              </a:rPr>
              <a:t>UKM Esports Club</a:t>
            </a:r>
            <a:endParaRPr b="1"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Kolej Universiti Poly-Tech MARA –</a:t>
            </a:r>
            <a:r>
              <a:rPr b="1" lang="en" sz="1600">
                <a:solidFill>
                  <a:schemeClr val="dk1"/>
                </a:solidFill>
                <a:latin typeface="Times New Roman"/>
                <a:ea typeface="Times New Roman"/>
                <a:cs typeface="Times New Roman"/>
                <a:sym typeface="Times New Roman"/>
              </a:rPr>
              <a:t> </a:t>
            </a:r>
            <a:r>
              <a:rPr b="1" lang="en" sz="1600" u="sng">
                <a:solidFill>
                  <a:schemeClr val="dk1"/>
                </a:solidFill>
                <a:latin typeface="Times New Roman"/>
                <a:ea typeface="Times New Roman"/>
                <a:cs typeface="Times New Roman"/>
                <a:sym typeface="Times New Roman"/>
                <a:hlinkClick r:id="rId7">
                  <a:extLst>
                    <a:ext uri="{A12FA001-AC4F-418D-AE19-62706E023703}">
                      <ahyp:hlinkClr val="tx"/>
                    </a:ext>
                  </a:extLst>
                </a:hlinkClick>
              </a:rPr>
              <a:t>KUPTM Esports Club</a:t>
            </a:r>
            <a:endParaRPr b="1" sz="1600" u="sng">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rgbClr val="424242"/>
              </a:buClr>
              <a:buSzPts val="1600"/>
              <a:buFont typeface="Times New Roman"/>
              <a:buChar char="●"/>
            </a:pPr>
            <a:r>
              <a:rPr lang="en" sz="1600">
                <a:solidFill>
                  <a:schemeClr val="dk1"/>
                </a:solidFill>
                <a:latin typeface="Times New Roman"/>
                <a:ea typeface="Times New Roman"/>
                <a:cs typeface="Times New Roman"/>
                <a:sym typeface="Times New Roman"/>
              </a:rPr>
              <a:t>TAR UMT (KL) - </a:t>
            </a:r>
            <a:r>
              <a:rPr b="1" lang="en" sz="1600" u="sng">
                <a:solidFill>
                  <a:schemeClr val="dk1"/>
                </a:solidFill>
                <a:latin typeface="Times New Roman"/>
                <a:ea typeface="Times New Roman"/>
                <a:cs typeface="Times New Roman"/>
                <a:sym typeface="Times New Roman"/>
              </a:rPr>
              <a:t>Interactive Games Society</a:t>
            </a:r>
            <a:endParaRPr b="1" sz="1600" u="sng">
              <a:solidFill>
                <a:schemeClr val="dk1"/>
              </a:solidFill>
              <a:latin typeface="Times New Roman"/>
              <a:ea typeface="Times New Roman"/>
              <a:cs typeface="Times New Roman"/>
              <a:sym typeface="Times New Roman"/>
            </a:endParaRPr>
          </a:p>
          <a:p>
            <a:pPr indent="0" lvl="0" marL="0" rtl="0" algn="l">
              <a:lnSpc>
                <a:spcPct val="150000"/>
              </a:lnSpc>
              <a:spcBef>
                <a:spcPts val="3800"/>
              </a:spcBef>
              <a:spcAft>
                <a:spcPts val="0"/>
              </a:spcAft>
              <a:buClr>
                <a:schemeClr val="dk1"/>
              </a:buClr>
              <a:buSzPts val="275"/>
              <a:buFont typeface="Arial"/>
              <a:buNone/>
            </a:pPr>
            <a:r>
              <a:rPr b="1" lang="en" sz="1600">
                <a:solidFill>
                  <a:schemeClr val="dk1"/>
                </a:solidFill>
                <a:latin typeface="Times New Roman"/>
                <a:ea typeface="Times New Roman"/>
                <a:cs typeface="Times New Roman"/>
                <a:sym typeface="Times New Roman"/>
              </a:rPr>
              <a:t>Korporat :</a:t>
            </a:r>
            <a:endParaRPr b="1" sz="1600">
              <a:solidFill>
                <a:schemeClr val="dk1"/>
              </a:solidFill>
              <a:latin typeface="Times New Roman"/>
              <a:ea typeface="Times New Roman"/>
              <a:cs typeface="Times New Roman"/>
              <a:sym typeface="Times New Roman"/>
            </a:endParaRPr>
          </a:p>
          <a:p>
            <a:pPr indent="-330200" lvl="0" marL="838200" rtl="0" algn="l">
              <a:lnSpc>
                <a:spcPct val="150000"/>
              </a:lnSpc>
              <a:spcBef>
                <a:spcPts val="38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Petronas –</a:t>
            </a:r>
            <a:r>
              <a:rPr b="1" lang="en" sz="1600">
                <a:solidFill>
                  <a:schemeClr val="dk1"/>
                </a:solidFill>
                <a:latin typeface="Times New Roman"/>
                <a:ea typeface="Times New Roman"/>
                <a:cs typeface="Times New Roman"/>
                <a:sym typeface="Times New Roman"/>
              </a:rPr>
              <a:t> </a:t>
            </a:r>
            <a:r>
              <a:rPr b="1" lang="en" sz="1600" u="sng">
                <a:solidFill>
                  <a:schemeClr val="dk1"/>
                </a:solidFill>
                <a:latin typeface="Times New Roman"/>
                <a:ea typeface="Times New Roman"/>
                <a:cs typeface="Times New Roman"/>
                <a:sym typeface="Times New Roman"/>
                <a:hlinkClick r:id="rId8">
                  <a:extLst>
                    <a:ext uri="{A12FA001-AC4F-418D-AE19-62706E023703}">
                      <ahyp:hlinkClr val="tx"/>
                    </a:ext>
                  </a:extLst>
                </a:hlinkClick>
              </a:rPr>
              <a:t>KSRP Esports Club</a:t>
            </a:r>
            <a:endParaRPr b="1" sz="1600" u="sng">
              <a:solidFill>
                <a:schemeClr val="dk1"/>
              </a:solidFill>
              <a:latin typeface="Times New Roman"/>
              <a:ea typeface="Times New Roman"/>
              <a:cs typeface="Times New Roman"/>
              <a:sym typeface="Times New Roman"/>
            </a:endParaRPr>
          </a:p>
          <a:p>
            <a:pPr indent="-330200" lvl="0" marL="838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AirAsia – </a:t>
            </a:r>
            <a:r>
              <a:rPr b="1" lang="en" sz="1600" u="sng">
                <a:solidFill>
                  <a:schemeClr val="dk1"/>
                </a:solidFill>
                <a:latin typeface="Times New Roman"/>
                <a:ea typeface="Times New Roman"/>
                <a:cs typeface="Times New Roman"/>
                <a:sym typeface="Times New Roman"/>
                <a:hlinkClick r:id="rId9">
                  <a:extLst>
                    <a:ext uri="{A12FA001-AC4F-418D-AE19-62706E023703}">
                      <ahyp:hlinkClr val="tx"/>
                    </a:ext>
                  </a:extLst>
                </a:hlinkClick>
              </a:rPr>
              <a:t>AirAsia Allstars Esports Club</a:t>
            </a:r>
            <a:endParaRPr sz="1700"/>
          </a:p>
          <a:p>
            <a:pPr indent="0" lvl="0" marL="0" rtl="0" algn="ctr">
              <a:lnSpc>
                <a:spcPct val="150000"/>
              </a:lnSpc>
              <a:spcBef>
                <a:spcPts val="3800"/>
              </a:spcBef>
              <a:spcAft>
                <a:spcPts val="0"/>
              </a:spcAft>
              <a:buSzPts val="275"/>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6"/>
          <p:cNvPicPr preferRelativeResize="0"/>
          <p:nvPr/>
        </p:nvPicPr>
        <p:blipFill>
          <a:blip r:embed="rId3">
            <a:alphaModFix/>
          </a:blip>
          <a:stretch>
            <a:fillRect/>
          </a:stretch>
        </p:blipFill>
        <p:spPr>
          <a:xfrm>
            <a:off x="685800" y="0"/>
            <a:ext cx="786652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7"/>
          <p:cNvPicPr preferRelativeResize="0"/>
          <p:nvPr/>
        </p:nvPicPr>
        <p:blipFill>
          <a:blip r:embed="rId3">
            <a:alphaModFix/>
          </a:blip>
          <a:stretch>
            <a:fillRect/>
          </a:stretch>
        </p:blipFill>
        <p:spPr>
          <a:xfrm>
            <a:off x="1524000" y="0"/>
            <a:ext cx="6280908"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34" name="Google Shape;134;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35" name="Google Shape;135;p28"/>
          <p:cNvPicPr preferRelativeResize="0"/>
          <p:nvPr/>
        </p:nvPicPr>
        <p:blipFill>
          <a:blip r:embed="rId3">
            <a:alphaModFix/>
          </a:blip>
          <a:stretch>
            <a:fillRect/>
          </a:stretch>
        </p:blipFill>
        <p:spPr>
          <a:xfrm>
            <a:off x="673274" y="0"/>
            <a:ext cx="7797452"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9"/>
          <p:cNvPicPr preferRelativeResize="0"/>
          <p:nvPr/>
        </p:nvPicPr>
        <p:blipFill>
          <a:blip r:embed="rId3">
            <a:alphaModFix/>
          </a:blip>
          <a:stretch>
            <a:fillRect/>
          </a:stretch>
        </p:blipFill>
        <p:spPr>
          <a:xfrm>
            <a:off x="2243500" y="0"/>
            <a:ext cx="4846606"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30"/>
          <p:cNvPicPr preferRelativeResize="0"/>
          <p:nvPr/>
        </p:nvPicPr>
        <p:blipFill>
          <a:blip r:embed="rId3">
            <a:alphaModFix/>
          </a:blip>
          <a:stretch>
            <a:fillRect/>
          </a:stretch>
        </p:blipFill>
        <p:spPr>
          <a:xfrm>
            <a:off x="1066800" y="0"/>
            <a:ext cx="7116506"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1"/>
          <p:cNvPicPr preferRelativeResize="0"/>
          <p:nvPr/>
        </p:nvPicPr>
        <p:blipFill>
          <a:blip r:embed="rId3">
            <a:alphaModFix/>
          </a:blip>
          <a:stretch>
            <a:fillRect/>
          </a:stretch>
        </p:blipFill>
        <p:spPr>
          <a:xfrm>
            <a:off x="1371600" y="0"/>
            <a:ext cx="651023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245775" y="391825"/>
            <a:ext cx="8737800" cy="461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200">
              <a:latin typeface="Times New Roman"/>
              <a:ea typeface="Times New Roman"/>
              <a:cs typeface="Times New Roman"/>
              <a:sym typeface="Times New Roman"/>
            </a:endParaRPr>
          </a:p>
          <a:p>
            <a:pPr indent="0" lvl="0" marL="0" rtl="0" algn="l">
              <a:lnSpc>
                <a:spcPct val="115000"/>
              </a:lnSpc>
              <a:spcBef>
                <a:spcPts val="400"/>
              </a:spcBef>
              <a:spcAft>
                <a:spcPts val="0"/>
              </a:spcAft>
              <a:buNone/>
            </a:pPr>
            <a:r>
              <a:t/>
            </a:r>
            <a:endParaRPr sz="2200">
              <a:latin typeface="Times New Roman"/>
              <a:ea typeface="Times New Roman"/>
              <a:cs typeface="Times New Roman"/>
              <a:sym typeface="Times New Roman"/>
            </a:endParaRPr>
          </a:p>
          <a:p>
            <a:pPr indent="0" lvl="0" marL="0" rtl="0" algn="l">
              <a:lnSpc>
                <a:spcPct val="115000"/>
              </a:lnSpc>
              <a:spcBef>
                <a:spcPts val="400"/>
              </a:spcBef>
              <a:spcAft>
                <a:spcPts val="0"/>
              </a:spcAft>
              <a:buNone/>
            </a:pPr>
            <a:r>
              <a:t/>
            </a:r>
            <a:endParaRPr sz="2200">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b="1" lang="en" sz="2200" u="sng">
                <a:latin typeface="Times New Roman"/>
                <a:ea typeface="Times New Roman"/>
                <a:cs typeface="Times New Roman"/>
                <a:sym typeface="Times New Roman"/>
              </a:rPr>
              <a:t>eSports In Malaysia</a:t>
            </a:r>
            <a:endParaRPr b="1" sz="2200" u="sng">
              <a:latin typeface="Times New Roman"/>
              <a:ea typeface="Times New Roman"/>
              <a:cs typeface="Times New Roman"/>
              <a:sym typeface="Times New Roman"/>
            </a:endParaRPr>
          </a:p>
          <a:p>
            <a:pPr indent="0" lvl="0" marL="0" rtl="0" algn="l">
              <a:lnSpc>
                <a:spcPct val="115000"/>
              </a:lnSpc>
              <a:spcBef>
                <a:spcPts val="400"/>
              </a:spcBef>
              <a:spcAft>
                <a:spcPts val="0"/>
              </a:spcAft>
              <a:buNone/>
            </a:pPr>
            <a:r>
              <a:t/>
            </a:r>
            <a:endParaRPr b="1" sz="1500" u="sng">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lang="en" sz="2000">
                <a:latin typeface="Times New Roman"/>
                <a:ea typeface="Times New Roman"/>
                <a:cs typeface="Times New Roman"/>
                <a:sym typeface="Times New Roman"/>
              </a:rPr>
              <a:t>Ministry of Youth &amp; Sports (KBS) granted initial allocation of RM9.9 million in 2019, followed by RM19.8 million a year later. For 2021, KBS managed to fund RM14.8 million despite pandemic contingency. For 2022, RM20 million and RM13 million for year 2023.</a:t>
            </a:r>
            <a:endParaRPr sz="2000">
              <a:latin typeface="Times New Roman"/>
              <a:ea typeface="Times New Roman"/>
              <a:cs typeface="Times New Roman"/>
              <a:sym typeface="Times New Roman"/>
            </a:endParaRPr>
          </a:p>
          <a:p>
            <a:pPr indent="0" lvl="0" marL="0" rtl="0" algn="l">
              <a:lnSpc>
                <a:spcPct val="115000"/>
              </a:lnSpc>
              <a:spcBef>
                <a:spcPts val="400"/>
              </a:spcBef>
              <a:spcAft>
                <a:spcPts val="0"/>
              </a:spcAft>
              <a:buNone/>
            </a:pPr>
            <a:r>
              <a:t/>
            </a:r>
            <a:endParaRPr b="1" sz="1500">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Officially sanctioned at 2019 Philipines SEA Games &amp; 2021 Vietnam SEA Games. </a:t>
            </a:r>
            <a:endParaRPr sz="20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Demonstrated at 2018 Asian Game Palembang, Indonesia.</a:t>
            </a:r>
            <a:endParaRPr sz="20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Officially endorsed as one of the event at 2022 Asian Game HangZhou, China </a:t>
            </a:r>
            <a:endParaRPr sz="20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https://en.wikipedia.org/wiki/Esports_at_the_2022_Asian_Games</a:t>
            </a:r>
            <a:endParaRPr sz="20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Clr>
                <a:schemeClr val="dk1"/>
              </a:buClr>
              <a:buSzPts val="1100"/>
              <a:buFont typeface="Arial"/>
              <a:buNone/>
            </a:pPr>
            <a:r>
              <a:t/>
            </a:r>
            <a:endParaRPr b="1" sz="2000">
              <a:solidFill>
                <a:schemeClr val="dk1"/>
              </a:solidFill>
              <a:latin typeface="Times New Roman"/>
              <a:ea typeface="Times New Roman"/>
              <a:cs typeface="Times New Roman"/>
              <a:sym typeface="Times New Roman"/>
            </a:endParaRPr>
          </a:p>
          <a:p>
            <a:pPr indent="0" lvl="0" marL="0" rtl="0" algn="l">
              <a:spcBef>
                <a:spcPts val="400"/>
              </a:spcBef>
              <a:spcAft>
                <a:spcPts val="0"/>
              </a:spcAft>
              <a:buClr>
                <a:schemeClr val="dk1"/>
              </a:buClr>
              <a:buSzPts val="1100"/>
              <a:buFont typeface="Arial"/>
              <a:buNone/>
            </a:pPr>
            <a:r>
              <a:t/>
            </a:r>
            <a:endParaRPr sz="2200">
              <a:solidFill>
                <a:schemeClr val="dk1"/>
              </a:solidFill>
            </a:endParaRPr>
          </a:p>
          <a:p>
            <a:pPr indent="0" lvl="0" marL="0" rtl="0" algn="l">
              <a:lnSpc>
                <a:spcPct val="115000"/>
              </a:lnSpc>
              <a:spcBef>
                <a:spcPts val="0"/>
              </a:spcBef>
              <a:spcAft>
                <a:spcPts val="0"/>
              </a:spcAft>
              <a:buNone/>
            </a:pPr>
            <a:r>
              <a:t/>
            </a:r>
            <a:endParaRPr b="1" sz="2200">
              <a:latin typeface="Times New Roman"/>
              <a:ea typeface="Times New Roman"/>
              <a:cs typeface="Times New Roman"/>
              <a:sym typeface="Times New Roman"/>
            </a:endParaRPr>
          </a:p>
          <a:p>
            <a:pPr indent="0" lvl="0" marL="0" rtl="0" algn="l">
              <a:lnSpc>
                <a:spcPct val="115000"/>
              </a:lnSpc>
              <a:spcBef>
                <a:spcPts val="400"/>
              </a:spcBef>
              <a:spcAft>
                <a:spcPts val="400"/>
              </a:spcAft>
              <a:buNone/>
            </a:pPr>
            <a:r>
              <a:t/>
            </a:r>
            <a:endParaRPr b="1" sz="2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2"/>
          <p:cNvPicPr preferRelativeResize="0"/>
          <p:nvPr/>
        </p:nvPicPr>
        <p:blipFill>
          <a:blip r:embed="rId3">
            <a:alphaModFix/>
          </a:blip>
          <a:stretch>
            <a:fillRect/>
          </a:stretch>
        </p:blipFill>
        <p:spPr>
          <a:xfrm>
            <a:off x="914400" y="0"/>
            <a:ext cx="737826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3"/>
          <p:cNvPicPr preferRelativeResize="0"/>
          <p:nvPr/>
        </p:nvPicPr>
        <p:blipFill>
          <a:blip r:embed="rId3">
            <a:alphaModFix/>
          </a:blip>
          <a:stretch>
            <a:fillRect/>
          </a:stretch>
        </p:blipFill>
        <p:spPr>
          <a:xfrm>
            <a:off x="1295400" y="-304800"/>
            <a:ext cx="6578350" cy="5481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4"/>
          <p:cNvPicPr preferRelativeResize="0"/>
          <p:nvPr/>
        </p:nvPicPr>
        <p:blipFill>
          <a:blip r:embed="rId3">
            <a:alphaModFix/>
          </a:blip>
          <a:stretch>
            <a:fillRect/>
          </a:stretch>
        </p:blipFill>
        <p:spPr>
          <a:xfrm>
            <a:off x="685800" y="0"/>
            <a:ext cx="7569678"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5"/>
          <p:cNvPicPr preferRelativeResize="0"/>
          <p:nvPr/>
        </p:nvPicPr>
        <p:blipFill>
          <a:blip r:embed="rId3">
            <a:alphaModFix/>
          </a:blip>
          <a:stretch>
            <a:fillRect/>
          </a:stretch>
        </p:blipFill>
        <p:spPr>
          <a:xfrm>
            <a:off x="609600" y="0"/>
            <a:ext cx="804397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6"/>
          <p:cNvPicPr preferRelativeResize="0"/>
          <p:nvPr/>
        </p:nvPicPr>
        <p:blipFill>
          <a:blip r:embed="rId3">
            <a:alphaModFix/>
          </a:blip>
          <a:stretch>
            <a:fillRect/>
          </a:stretch>
        </p:blipFill>
        <p:spPr>
          <a:xfrm>
            <a:off x="2183050" y="-15075"/>
            <a:ext cx="4671826"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7"/>
          <p:cNvPicPr preferRelativeResize="0"/>
          <p:nvPr/>
        </p:nvPicPr>
        <p:blipFill>
          <a:blip r:embed="rId3">
            <a:alphaModFix/>
          </a:blip>
          <a:stretch>
            <a:fillRect/>
          </a:stretch>
        </p:blipFill>
        <p:spPr>
          <a:xfrm>
            <a:off x="1156901" y="0"/>
            <a:ext cx="6830197"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8"/>
          <p:cNvPicPr preferRelativeResize="0"/>
          <p:nvPr/>
        </p:nvPicPr>
        <p:blipFill>
          <a:blip r:embed="rId3">
            <a:alphaModFix/>
          </a:blip>
          <a:stretch>
            <a:fillRect/>
          </a:stretch>
        </p:blipFill>
        <p:spPr>
          <a:xfrm>
            <a:off x="1143000" y="0"/>
            <a:ext cx="7088431"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9"/>
          <p:cNvSpPr txBox="1"/>
          <p:nvPr>
            <p:ph idx="1" type="subTitle"/>
          </p:nvPr>
        </p:nvSpPr>
        <p:spPr>
          <a:xfrm>
            <a:off x="311700" y="-4775"/>
            <a:ext cx="8520600" cy="79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b="1" lang="en" sz="1300" u="sng">
                <a:solidFill>
                  <a:schemeClr val="dk1"/>
                </a:solidFill>
                <a:latin typeface="Times New Roman"/>
                <a:ea typeface="Times New Roman"/>
                <a:cs typeface="Times New Roman"/>
                <a:sym typeface="Times New Roman"/>
              </a:rPr>
              <a:t>Senarai Universiti Dan Kolej Di Malaysia Yang Tawarkan Kursus Gaming</a:t>
            </a:r>
            <a:endParaRPr b="1" sz="1300" u="sng">
              <a:solidFill>
                <a:schemeClr val="dk1"/>
              </a:solidFill>
              <a:latin typeface="Times New Roman"/>
              <a:ea typeface="Times New Roman"/>
              <a:cs typeface="Times New Roman"/>
              <a:sym typeface="Times New Roman"/>
            </a:endParaRPr>
          </a:p>
          <a:p>
            <a:pPr indent="0" lvl="0" marL="0" rtl="0" algn="l">
              <a:lnSpc>
                <a:spcPct val="95000"/>
              </a:lnSpc>
              <a:spcBef>
                <a:spcPts val="0"/>
              </a:spcBef>
              <a:spcAft>
                <a:spcPts val="0"/>
              </a:spcAft>
              <a:buClr>
                <a:schemeClr val="dk1"/>
              </a:buClr>
              <a:buSzPts val="275"/>
              <a:buFont typeface="Arial"/>
              <a:buNone/>
            </a:pPr>
            <a:r>
              <a:t/>
            </a:r>
            <a:endParaRPr b="1" sz="6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275"/>
              <a:buFont typeface="Arial"/>
              <a:buNone/>
            </a:pPr>
            <a:r>
              <a:rPr b="1" lang="en" sz="1300">
                <a:solidFill>
                  <a:schemeClr val="dk1"/>
                </a:solidFill>
                <a:latin typeface="Times New Roman"/>
                <a:ea typeface="Times New Roman"/>
                <a:cs typeface="Times New Roman"/>
                <a:sym typeface="Times New Roman"/>
              </a:rPr>
              <a:t>1. Asia Pacific University of Technology and Innovation (APU)</a:t>
            </a:r>
            <a:endParaRPr b="1" sz="1300">
              <a:solidFill>
                <a:schemeClr val="dk1"/>
              </a:solidFill>
              <a:latin typeface="Times New Roman"/>
              <a:ea typeface="Times New Roman"/>
              <a:cs typeface="Times New Roman"/>
              <a:sym typeface="Times New Roman"/>
            </a:endParaRPr>
          </a:p>
          <a:p>
            <a:pPr indent="-311150" lvl="0" marL="457200" rtl="0" algn="l">
              <a:lnSpc>
                <a:spcPct val="95000"/>
              </a:lnSpc>
              <a:spcBef>
                <a:spcPts val="400"/>
              </a:spcBef>
              <a:spcAft>
                <a:spcPts val="0"/>
              </a:spcAft>
              <a:buClr>
                <a:schemeClr val="dk1"/>
              </a:buClr>
              <a:buSzPts val="1300"/>
              <a:buFont typeface="Times New Roman"/>
              <a:buAutoNum type="alphaLcParenR"/>
            </a:pPr>
            <a:r>
              <a:rPr lang="en" sz="13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Bachelor in Computer Games Development </a:t>
            </a:r>
            <a:r>
              <a:rPr lang="en" sz="1300">
                <a:solidFill>
                  <a:schemeClr val="dk1"/>
                </a:solidFill>
                <a:latin typeface="Times New Roman"/>
                <a:ea typeface="Times New Roman"/>
                <a:cs typeface="Times New Roman"/>
                <a:sym typeface="Times New Roman"/>
              </a:rPr>
              <a:t> </a:t>
            </a:r>
            <a:endParaRPr b="1" sz="1300">
              <a:solidFill>
                <a:schemeClr val="dk1"/>
              </a:solidFill>
              <a:latin typeface="Times New Roman"/>
              <a:ea typeface="Times New Roman"/>
              <a:cs typeface="Times New Roman"/>
              <a:sym typeface="Times New Roman"/>
            </a:endParaRPr>
          </a:p>
          <a:p>
            <a:pPr indent="-311150" lvl="0" marL="457200" rtl="0" algn="l">
              <a:lnSpc>
                <a:spcPct val="95000"/>
              </a:lnSpc>
              <a:spcBef>
                <a:spcPts val="0"/>
              </a:spcBef>
              <a:spcAft>
                <a:spcPts val="0"/>
              </a:spcAft>
              <a:buClr>
                <a:schemeClr val="dk1"/>
              </a:buClr>
              <a:buSzPts val="1300"/>
              <a:buFont typeface="Roboto"/>
              <a:buAutoNum type="alphaLcParenR"/>
            </a:pPr>
            <a:r>
              <a:rPr lang="en" sz="13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Bachelor in Computer Games Development with Specialism in Games Concept Art</a:t>
            </a:r>
            <a:r>
              <a:rPr b="1" lang="en" sz="1300">
                <a:solidFill>
                  <a:schemeClr val="dk1"/>
                </a:solidFill>
                <a:latin typeface="Times New Roman"/>
                <a:ea typeface="Times New Roman"/>
                <a:cs typeface="Times New Roman"/>
                <a:sym typeface="Times New Roman"/>
              </a:rPr>
              <a:t>. </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275"/>
              <a:buFont typeface="Arial"/>
              <a:buNone/>
            </a:pPr>
            <a:r>
              <a:t/>
            </a:r>
            <a:endParaRPr sz="200">
              <a:solidFill>
                <a:schemeClr val="dk1"/>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1"/>
              </a:buClr>
              <a:buSzPts val="275"/>
              <a:buFont typeface="Arial"/>
              <a:buNone/>
            </a:pPr>
            <a:r>
              <a:rPr b="1" lang="en" sz="1300">
                <a:solidFill>
                  <a:schemeClr val="dk1"/>
                </a:solidFill>
                <a:latin typeface="Times New Roman"/>
                <a:ea typeface="Times New Roman"/>
                <a:cs typeface="Times New Roman"/>
                <a:sym typeface="Times New Roman"/>
              </a:rPr>
              <a:t>2. Universiti Pendidikan Sultan Idris (UPSI)</a:t>
            </a:r>
            <a:endParaRPr b="1" sz="1300">
              <a:solidFill>
                <a:schemeClr val="dk1"/>
              </a:solidFill>
              <a:latin typeface="Times New Roman"/>
              <a:ea typeface="Times New Roman"/>
              <a:cs typeface="Times New Roman"/>
              <a:sym typeface="Times New Roman"/>
            </a:endParaRPr>
          </a:p>
          <a:p>
            <a:pPr indent="0" lvl="0" marL="0" rtl="0" algn="l">
              <a:lnSpc>
                <a:spcPct val="95000"/>
              </a:lnSpc>
              <a:spcBef>
                <a:spcPts val="400"/>
              </a:spcBef>
              <a:spcAft>
                <a:spcPts val="0"/>
              </a:spcAft>
              <a:buClr>
                <a:schemeClr val="dk1"/>
              </a:buClr>
              <a:buSzPts val="275"/>
              <a:buFont typeface="Arial"/>
              <a:buNone/>
            </a:pPr>
            <a:r>
              <a:rPr b="1" lang="en" sz="1300">
                <a:solidFill>
                  <a:schemeClr val="dk1"/>
                </a:solidFill>
                <a:latin typeface="Times New Roman"/>
                <a:ea typeface="Times New Roman"/>
                <a:cs typeface="Times New Roman"/>
                <a:sym typeface="Times New Roman"/>
              </a:rPr>
              <a:t>           </a:t>
            </a:r>
            <a:r>
              <a:rPr lang="en" sz="13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Diploma in Games Design and Development</a:t>
            </a: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275"/>
              <a:buFont typeface="Arial"/>
              <a:buNone/>
            </a:pPr>
            <a:r>
              <a:rPr b="1" lang="en" sz="1300">
                <a:solidFill>
                  <a:schemeClr val="dk1"/>
                </a:solidFill>
                <a:latin typeface="Times New Roman"/>
                <a:ea typeface="Times New Roman"/>
                <a:cs typeface="Times New Roman"/>
                <a:sym typeface="Times New Roman"/>
              </a:rPr>
              <a:t>3. KDU University College</a:t>
            </a:r>
            <a:endParaRPr b="1" sz="1300">
              <a:solidFill>
                <a:schemeClr val="dk1"/>
              </a:solidFill>
              <a:latin typeface="Times New Roman"/>
              <a:ea typeface="Times New Roman"/>
              <a:cs typeface="Times New Roman"/>
              <a:sym typeface="Times New Roman"/>
            </a:endParaRPr>
          </a:p>
          <a:p>
            <a:pPr indent="-311150" lvl="0" marL="457200" rtl="0" algn="l">
              <a:lnSpc>
                <a:spcPct val="95000"/>
              </a:lnSpc>
              <a:spcBef>
                <a:spcPts val="1200"/>
              </a:spcBef>
              <a:spcAft>
                <a:spcPts val="0"/>
              </a:spcAft>
              <a:buClr>
                <a:schemeClr val="dk1"/>
              </a:buClr>
              <a:buSzPts val="1300"/>
              <a:buFont typeface="Roboto"/>
              <a:buAutoNum type="alphaLcParenR"/>
            </a:pPr>
            <a:r>
              <a:rPr lang="en" sz="1300">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Bachelor of Game Development</a:t>
            </a:r>
            <a:r>
              <a:rPr b="1" lang="en" sz="1300">
                <a:solidFill>
                  <a:schemeClr val="dk1"/>
                </a:solidFill>
                <a:latin typeface="Times New Roman"/>
                <a:ea typeface="Times New Roman"/>
                <a:cs typeface="Times New Roman"/>
                <a:sym typeface="Times New Roman"/>
              </a:rPr>
              <a:t> (Shah Alam) </a:t>
            </a:r>
            <a:endParaRPr b="1" sz="1300">
              <a:solidFill>
                <a:schemeClr val="dk1"/>
              </a:solidFill>
              <a:latin typeface="Times New Roman"/>
              <a:ea typeface="Times New Roman"/>
              <a:cs typeface="Times New Roman"/>
              <a:sym typeface="Times New Roman"/>
            </a:endParaRPr>
          </a:p>
          <a:p>
            <a:pPr indent="-311150" lvl="0" marL="457200" rtl="0" algn="l">
              <a:lnSpc>
                <a:spcPct val="95000"/>
              </a:lnSpc>
              <a:spcBef>
                <a:spcPts val="0"/>
              </a:spcBef>
              <a:spcAft>
                <a:spcPts val="0"/>
              </a:spcAft>
              <a:buClr>
                <a:schemeClr val="dk1"/>
              </a:buClr>
              <a:buSzPts val="1300"/>
              <a:buFont typeface="Times New Roman"/>
              <a:buAutoNum type="alphaLcParenR"/>
            </a:pPr>
            <a:r>
              <a:rPr lang="en" sz="1300">
                <a:solidFill>
                  <a:schemeClr val="dk1"/>
                </a:solidFill>
                <a:uFill>
                  <a:noFill/>
                </a:uFill>
                <a:latin typeface="Times New Roman"/>
                <a:ea typeface="Times New Roman"/>
                <a:cs typeface="Times New Roman"/>
                <a:sym typeface="Times New Roman"/>
                <a:hlinkClick r:id="rId7">
                  <a:extLst>
                    <a:ext uri="{A12FA001-AC4F-418D-AE19-62706E023703}">
                      <ahyp:hlinkClr val="tx"/>
                    </a:ext>
                  </a:extLst>
                </a:hlinkClick>
              </a:rPr>
              <a:t>Diploma in Games Technology</a:t>
            </a: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(George Town)</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275"/>
              <a:buFont typeface="Arial"/>
              <a:buNone/>
            </a:pPr>
            <a:r>
              <a:rPr b="1" lang="en" sz="1300">
                <a:solidFill>
                  <a:schemeClr val="dk1"/>
                </a:solidFill>
                <a:latin typeface="Times New Roman"/>
                <a:ea typeface="Times New Roman"/>
                <a:cs typeface="Times New Roman"/>
                <a:sym typeface="Times New Roman"/>
              </a:rPr>
              <a:t>4. Limkokwing University of Creative Technology</a:t>
            </a:r>
            <a:endParaRPr b="1" sz="1300">
              <a:solidFill>
                <a:schemeClr val="dk1"/>
              </a:solidFill>
              <a:latin typeface="Times New Roman"/>
              <a:ea typeface="Times New Roman"/>
              <a:cs typeface="Times New Roman"/>
              <a:sym typeface="Times New Roman"/>
            </a:endParaRPr>
          </a:p>
          <a:p>
            <a:pPr indent="-311150" lvl="0" marL="457200" rtl="0" algn="l">
              <a:lnSpc>
                <a:spcPct val="95000"/>
              </a:lnSpc>
              <a:spcBef>
                <a:spcPts val="400"/>
              </a:spcBef>
              <a:spcAft>
                <a:spcPts val="0"/>
              </a:spcAft>
              <a:buClr>
                <a:schemeClr val="dk1"/>
              </a:buClr>
              <a:buSzPts val="1300"/>
              <a:buFont typeface="Times New Roman"/>
              <a:buAutoNum type="alphaLcParenR"/>
            </a:pPr>
            <a:r>
              <a:rPr lang="en" sz="1300">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Bachelor of Arts (Hons) in Games Art Development</a:t>
            </a:r>
            <a:endParaRPr sz="1300">
              <a:solidFill>
                <a:schemeClr val="dk1"/>
              </a:solidFill>
              <a:latin typeface="Times New Roman"/>
              <a:ea typeface="Times New Roman"/>
              <a:cs typeface="Times New Roman"/>
              <a:sym typeface="Times New Roman"/>
            </a:endParaRPr>
          </a:p>
          <a:p>
            <a:pPr indent="-311150" lvl="0" marL="457200" rtl="0" algn="l">
              <a:lnSpc>
                <a:spcPct val="95000"/>
              </a:lnSpc>
              <a:spcBef>
                <a:spcPts val="0"/>
              </a:spcBef>
              <a:spcAft>
                <a:spcPts val="0"/>
              </a:spcAft>
              <a:buClr>
                <a:schemeClr val="dk1"/>
              </a:buClr>
              <a:buSzPts val="1300"/>
              <a:buFont typeface="Times New Roman"/>
              <a:buAutoNum type="alphaLcParenR"/>
            </a:pPr>
            <a:r>
              <a:rPr lang="en" sz="1300">
                <a:solidFill>
                  <a:schemeClr val="dk1"/>
                </a:solidFill>
                <a:uFill>
                  <a:noFill/>
                </a:uFill>
                <a:latin typeface="Times New Roman"/>
                <a:ea typeface="Times New Roman"/>
                <a:cs typeface="Times New Roman"/>
                <a:sym typeface="Times New Roman"/>
                <a:hlinkClick r:id="rId9">
                  <a:extLst>
                    <a:ext uri="{A12FA001-AC4F-418D-AE19-62706E023703}">
                      <ahyp:hlinkClr val="tx"/>
                    </a:ext>
                  </a:extLst>
                </a:hlinkClick>
              </a:rPr>
              <a:t>Bachelor of Arts (Hons) in Games Design</a:t>
            </a: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311150" lvl="0" marL="457200" rtl="0" algn="l">
              <a:lnSpc>
                <a:spcPct val="95000"/>
              </a:lnSpc>
              <a:spcBef>
                <a:spcPts val="0"/>
              </a:spcBef>
              <a:spcAft>
                <a:spcPts val="0"/>
              </a:spcAft>
              <a:buClr>
                <a:schemeClr val="dk1"/>
              </a:buClr>
              <a:buSzPts val="1300"/>
              <a:buFont typeface="Times New Roman"/>
              <a:buAutoNum type="alphaLcParenR"/>
            </a:pPr>
            <a:r>
              <a:rPr lang="en" sz="1300">
                <a:solidFill>
                  <a:schemeClr val="dk1"/>
                </a:solidFill>
                <a:uFill>
                  <a:noFill/>
                </a:uFill>
                <a:latin typeface="Times New Roman"/>
                <a:ea typeface="Times New Roman"/>
                <a:cs typeface="Times New Roman"/>
                <a:sym typeface="Times New Roman"/>
                <a:hlinkClick r:id="rId10">
                  <a:extLst>
                    <a:ext uri="{A12FA001-AC4F-418D-AE19-62706E023703}">
                      <ahyp:hlinkClr val="tx"/>
                    </a:ext>
                  </a:extLst>
                </a:hlinkClick>
              </a:rPr>
              <a:t>BSc. (Hons) In Games Technology </a:t>
            </a:r>
            <a:endParaRPr sz="1300">
              <a:solidFill>
                <a:schemeClr val="dk1"/>
              </a:solidFill>
              <a:latin typeface="Times New Roman"/>
              <a:ea typeface="Times New Roman"/>
              <a:cs typeface="Times New Roman"/>
              <a:sym typeface="Times New Roman"/>
            </a:endParaRPr>
          </a:p>
          <a:p>
            <a:pPr indent="-311150" lvl="0" marL="457200" rtl="0" algn="l">
              <a:lnSpc>
                <a:spcPct val="95000"/>
              </a:lnSpc>
              <a:spcBef>
                <a:spcPts val="0"/>
              </a:spcBef>
              <a:spcAft>
                <a:spcPts val="0"/>
              </a:spcAft>
              <a:buClr>
                <a:schemeClr val="dk1"/>
              </a:buClr>
              <a:buSzPts val="1300"/>
              <a:buFont typeface="Times New Roman"/>
              <a:buAutoNum type="alphaLcParenR"/>
            </a:pPr>
            <a:r>
              <a:rPr lang="en" sz="1300">
                <a:solidFill>
                  <a:schemeClr val="dk1"/>
                </a:solidFill>
                <a:uFill>
                  <a:noFill/>
                </a:uFill>
                <a:latin typeface="Times New Roman"/>
                <a:ea typeface="Times New Roman"/>
                <a:cs typeface="Times New Roman"/>
                <a:sym typeface="Times New Roman"/>
                <a:hlinkClick r:id="rId11">
                  <a:extLst>
                    <a:ext uri="{A12FA001-AC4F-418D-AE19-62706E023703}">
                      <ahyp:hlinkClr val="tx"/>
                    </a:ext>
                  </a:extLst>
                </a:hlinkClick>
              </a:rPr>
              <a:t>Diploma In Games Art</a:t>
            </a:r>
            <a:r>
              <a:rPr lang="en"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275"/>
              <a:buFont typeface="Arial"/>
              <a:buNone/>
            </a:pPr>
            <a:r>
              <a:rPr b="1" lang="en" sz="1300">
                <a:solidFill>
                  <a:schemeClr val="dk1"/>
                </a:solidFill>
                <a:latin typeface="Times New Roman"/>
                <a:ea typeface="Times New Roman"/>
                <a:cs typeface="Times New Roman"/>
                <a:sym typeface="Times New Roman"/>
              </a:rPr>
              <a:t>5. Multimedia University (MMU)</a:t>
            </a:r>
            <a:endParaRPr b="1" sz="1300">
              <a:solidFill>
                <a:schemeClr val="dk1"/>
              </a:solidFill>
              <a:latin typeface="Times New Roman"/>
              <a:ea typeface="Times New Roman"/>
              <a:cs typeface="Times New Roman"/>
              <a:sym typeface="Times New Roman"/>
            </a:endParaRPr>
          </a:p>
          <a:p>
            <a:pPr indent="-311150" lvl="0" marL="457200" rtl="0" algn="l">
              <a:lnSpc>
                <a:spcPct val="95000"/>
              </a:lnSpc>
              <a:spcBef>
                <a:spcPts val="400"/>
              </a:spcBef>
              <a:spcAft>
                <a:spcPts val="0"/>
              </a:spcAft>
              <a:buClr>
                <a:schemeClr val="dk1"/>
              </a:buClr>
              <a:buSzPts val="1300"/>
              <a:buFont typeface="Times New Roman"/>
              <a:buAutoNum type="alphaLcParenR"/>
            </a:pPr>
            <a:r>
              <a:rPr lang="en" sz="1300">
                <a:solidFill>
                  <a:schemeClr val="dk1"/>
                </a:solidFill>
                <a:uFill>
                  <a:noFill/>
                </a:uFill>
                <a:latin typeface="Times New Roman"/>
                <a:ea typeface="Times New Roman"/>
                <a:cs typeface="Times New Roman"/>
                <a:sym typeface="Times New Roman"/>
                <a:hlinkClick r:id="rId12">
                  <a:extLst>
                    <a:ext uri="{A12FA001-AC4F-418D-AE19-62706E023703}">
                      <ahyp:hlinkClr val="tx"/>
                    </a:ext>
                  </a:extLst>
                </a:hlinkClick>
              </a:rPr>
              <a:t>Bachelor of Multimedia (Hons.) Virtual Reality</a:t>
            </a:r>
            <a:endParaRPr b="1" sz="1300">
              <a:solidFill>
                <a:schemeClr val="dk1"/>
              </a:solidFill>
              <a:latin typeface="Times New Roman"/>
              <a:ea typeface="Times New Roman"/>
              <a:cs typeface="Times New Roman"/>
              <a:sym typeface="Times New Roman"/>
            </a:endParaRPr>
          </a:p>
          <a:p>
            <a:pPr indent="-311150" lvl="0" marL="457200" rtl="0" algn="l">
              <a:lnSpc>
                <a:spcPct val="95000"/>
              </a:lnSpc>
              <a:spcBef>
                <a:spcPts val="0"/>
              </a:spcBef>
              <a:spcAft>
                <a:spcPts val="0"/>
              </a:spcAft>
              <a:buClr>
                <a:schemeClr val="dk1"/>
              </a:buClr>
              <a:buSzPts val="1300"/>
              <a:buFont typeface="Roboto"/>
              <a:buAutoNum type="alphaLcParenR"/>
            </a:pPr>
            <a:r>
              <a:rPr lang="en" sz="1300">
                <a:solidFill>
                  <a:schemeClr val="dk1"/>
                </a:solidFill>
                <a:uFill>
                  <a:noFill/>
                </a:uFill>
                <a:latin typeface="Times New Roman"/>
                <a:ea typeface="Times New Roman"/>
                <a:cs typeface="Times New Roman"/>
                <a:sym typeface="Times New Roman"/>
                <a:hlinkClick r:id="rId13">
                  <a:extLst>
                    <a:ext uri="{A12FA001-AC4F-418D-AE19-62706E023703}">
                      <ahyp:hlinkClr val="tx"/>
                    </a:ext>
                  </a:extLst>
                </a:hlinkClick>
              </a:rPr>
              <a:t>Bachelor of Multimedia (Hons.) Animation and Visual Effects</a:t>
            </a:r>
            <a:r>
              <a:rPr b="1" lang="en" sz="1300">
                <a:solidFill>
                  <a:schemeClr val="dk1"/>
                </a:solidFill>
                <a:latin typeface="Times New Roman"/>
                <a:ea typeface="Times New Roman"/>
                <a:cs typeface="Times New Roman"/>
                <a:sym typeface="Times New Roman"/>
              </a:rPr>
              <a:t> </a:t>
            </a:r>
            <a:endParaRPr b="1" sz="1300">
              <a:solidFill>
                <a:schemeClr val="dk1"/>
              </a:solidFill>
              <a:latin typeface="Times New Roman"/>
              <a:ea typeface="Times New Roman"/>
              <a:cs typeface="Times New Roman"/>
              <a:sym typeface="Times New Roman"/>
            </a:endParaRPr>
          </a:p>
          <a:p>
            <a:pPr indent="-311150" lvl="0" marL="457200" rtl="0" algn="l">
              <a:lnSpc>
                <a:spcPct val="95000"/>
              </a:lnSpc>
              <a:spcBef>
                <a:spcPts val="0"/>
              </a:spcBef>
              <a:spcAft>
                <a:spcPts val="0"/>
              </a:spcAft>
              <a:buClr>
                <a:schemeClr val="dk1"/>
              </a:buClr>
              <a:buSzPts val="1300"/>
              <a:buFont typeface="Times New Roman"/>
              <a:buAutoNum type="alphaLcParenR"/>
            </a:pPr>
            <a:r>
              <a:rPr lang="en" sz="1300">
                <a:solidFill>
                  <a:schemeClr val="dk1"/>
                </a:solidFill>
                <a:uFill>
                  <a:noFill/>
                </a:uFill>
                <a:latin typeface="Times New Roman"/>
                <a:ea typeface="Times New Roman"/>
                <a:cs typeface="Times New Roman"/>
                <a:sym typeface="Times New Roman"/>
                <a:hlinkClick r:id="rId14">
                  <a:extLst>
                    <a:ext uri="{A12FA001-AC4F-418D-AE19-62706E023703}">
                      <ahyp:hlinkClr val="tx"/>
                    </a:ext>
                  </a:extLst>
                </a:hlinkClick>
              </a:rPr>
              <a:t>Bachelor of Multimedia (Hons.) Interface Design</a:t>
            </a:r>
            <a:r>
              <a:rPr lang="en"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indent="0" lvl="0" marL="0" rtl="0" algn="ctr">
              <a:lnSpc>
                <a:spcPct val="80000"/>
              </a:lnSpc>
              <a:spcBef>
                <a:spcPts val="1200"/>
              </a:spcBef>
              <a:spcAft>
                <a:spcPts val="0"/>
              </a:spcAft>
              <a:buSzPts val="275"/>
              <a:buNone/>
            </a:pPr>
            <a:r>
              <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0"/>
          <p:cNvSpPr txBox="1"/>
          <p:nvPr/>
        </p:nvSpPr>
        <p:spPr>
          <a:xfrm>
            <a:off x="609600" y="76200"/>
            <a:ext cx="7334100" cy="5046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1600">
                <a:solidFill>
                  <a:schemeClr val="dk1"/>
                </a:solidFill>
                <a:latin typeface="Times New Roman"/>
                <a:ea typeface="Times New Roman"/>
                <a:cs typeface="Times New Roman"/>
                <a:sym typeface="Times New Roman"/>
              </a:rPr>
              <a:t>6. Management &amp; Science University (MSU)</a:t>
            </a:r>
            <a:endParaRPr b="1" sz="1600">
              <a:solidFill>
                <a:schemeClr val="dk1"/>
              </a:solidFill>
              <a:latin typeface="Times New Roman"/>
              <a:ea typeface="Times New Roman"/>
              <a:cs typeface="Times New Roman"/>
              <a:sym typeface="Times New Roman"/>
            </a:endParaRPr>
          </a:p>
          <a:p>
            <a:pPr indent="-330200" lvl="0" marL="457200" rtl="0" algn="l">
              <a:lnSpc>
                <a:spcPct val="115000"/>
              </a:lnSpc>
              <a:spcBef>
                <a:spcPts val="400"/>
              </a:spcBef>
              <a:spcAft>
                <a:spcPts val="0"/>
              </a:spcAft>
              <a:buClr>
                <a:schemeClr val="dk1"/>
              </a:buClr>
              <a:buSzPts val="1600"/>
              <a:buFont typeface="Roboto"/>
              <a:buAutoNum type="alphaLcParenR"/>
            </a:pPr>
            <a:r>
              <a:rPr lang="en" sz="16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Diploma in Games Design and Animation</a:t>
            </a:r>
            <a:r>
              <a:rPr b="1" lang="en"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Roboto"/>
              <a:buAutoNum type="alphaLcParenR"/>
            </a:pPr>
            <a:r>
              <a:rPr lang="en" sz="16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Bachelor in Games Design and Animation (Hons)</a:t>
            </a:r>
            <a:r>
              <a:rPr b="1" lang="en"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lnSpc>
                <a:spcPct val="120000"/>
              </a:lnSpc>
              <a:spcBef>
                <a:spcPts val="1200"/>
              </a:spcBef>
              <a:spcAft>
                <a:spcPts val="0"/>
              </a:spcAft>
              <a:buNone/>
            </a:pPr>
            <a:r>
              <a:rPr b="1" lang="en" sz="1600">
                <a:solidFill>
                  <a:schemeClr val="dk1"/>
                </a:solidFill>
                <a:latin typeface="Times New Roman"/>
                <a:ea typeface="Times New Roman"/>
                <a:cs typeface="Times New Roman"/>
                <a:sym typeface="Times New Roman"/>
              </a:rPr>
              <a:t>7. Universiti Tunku Abdul Rahman (UTAR)</a:t>
            </a:r>
            <a:endParaRPr b="1" sz="1600">
              <a:solidFill>
                <a:schemeClr val="dk1"/>
              </a:solidFill>
              <a:latin typeface="Times New Roman"/>
              <a:ea typeface="Times New Roman"/>
              <a:cs typeface="Times New Roman"/>
              <a:sym typeface="Times New Roman"/>
            </a:endParaRPr>
          </a:p>
          <a:p>
            <a:pPr indent="-330200" lvl="0" marL="457200" rtl="0" algn="l">
              <a:lnSpc>
                <a:spcPct val="115000"/>
              </a:lnSpc>
              <a:spcBef>
                <a:spcPts val="400"/>
              </a:spcBef>
              <a:spcAft>
                <a:spcPts val="0"/>
              </a:spcAft>
              <a:buClr>
                <a:schemeClr val="dk1"/>
              </a:buClr>
              <a:buSzPts val="1600"/>
              <a:buFont typeface="Times New Roman"/>
              <a:buAutoNum type="alphaLcParenR"/>
            </a:pPr>
            <a:r>
              <a:rPr lang="en" sz="16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Bachelor of Arts (Hons) Game Design</a:t>
            </a:r>
            <a:endParaRPr b="1"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AutoNum type="alphaLcParenR"/>
            </a:pPr>
            <a:r>
              <a:rPr lang="en" sz="1600">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Bachelor of Science (Hons) Game Development</a:t>
            </a: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0" lvl="0" marL="0" rtl="0" algn="l">
              <a:lnSpc>
                <a:spcPct val="120000"/>
              </a:lnSpc>
              <a:spcBef>
                <a:spcPts val="1200"/>
              </a:spcBef>
              <a:spcAft>
                <a:spcPts val="0"/>
              </a:spcAft>
              <a:buNone/>
            </a:pPr>
            <a:r>
              <a:rPr b="1" lang="en" sz="1600">
                <a:solidFill>
                  <a:schemeClr val="dk1"/>
                </a:solidFill>
                <a:latin typeface="Times New Roman"/>
                <a:ea typeface="Times New Roman"/>
                <a:cs typeface="Times New Roman"/>
                <a:sym typeface="Times New Roman"/>
              </a:rPr>
              <a:t>8. Clazroom College</a:t>
            </a:r>
            <a:endParaRPr b="1" sz="16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b="1" lang="en" sz="1600">
                <a:solidFill>
                  <a:schemeClr val="dk1"/>
                </a:solidFill>
                <a:latin typeface="Times New Roman"/>
                <a:ea typeface="Times New Roman"/>
                <a:cs typeface="Times New Roman"/>
                <a:sym typeface="Times New Roman"/>
              </a:rPr>
              <a:t>         </a:t>
            </a:r>
            <a:r>
              <a:rPr lang="en" sz="1600">
                <a:solidFill>
                  <a:schemeClr val="dk1"/>
                </a:solidFill>
                <a:uFill>
                  <a:noFill/>
                </a:uFill>
                <a:latin typeface="Times New Roman"/>
                <a:ea typeface="Times New Roman"/>
                <a:cs typeface="Times New Roman"/>
                <a:sym typeface="Times New Roman"/>
                <a:hlinkClick r:id="rId7">
                  <a:extLst>
                    <a:ext uri="{A12FA001-AC4F-418D-AE19-62706E023703}">
                      <ahyp:hlinkClr val="tx"/>
                    </a:ext>
                  </a:extLst>
                </a:hlinkClick>
              </a:rPr>
              <a:t>Advanced Diploma in Game Design</a:t>
            </a:r>
            <a:endParaRPr sz="1600">
              <a:solidFill>
                <a:schemeClr val="dk1"/>
              </a:solidFill>
              <a:latin typeface="Times New Roman"/>
              <a:ea typeface="Times New Roman"/>
              <a:cs typeface="Times New Roman"/>
              <a:sym typeface="Times New Roman"/>
            </a:endParaRPr>
          </a:p>
          <a:p>
            <a:pPr indent="0" lvl="0" marL="0" rtl="0" algn="l">
              <a:lnSpc>
                <a:spcPct val="120000"/>
              </a:lnSpc>
              <a:spcBef>
                <a:spcPts val="1200"/>
              </a:spcBef>
              <a:spcAft>
                <a:spcPts val="0"/>
              </a:spcAft>
              <a:buNone/>
            </a:pPr>
            <a:r>
              <a:rPr b="1" lang="en" sz="1600">
                <a:solidFill>
                  <a:schemeClr val="dk1"/>
                </a:solidFill>
                <a:latin typeface="Times New Roman"/>
                <a:ea typeface="Times New Roman"/>
                <a:cs typeface="Times New Roman"/>
                <a:sym typeface="Times New Roman"/>
              </a:rPr>
              <a:t>9. Selayang Community College</a:t>
            </a:r>
            <a:endParaRPr b="1" sz="1600">
              <a:solidFill>
                <a:schemeClr val="dk1"/>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rPr b="1" lang="en" sz="1600">
                <a:solidFill>
                  <a:schemeClr val="dk1"/>
                </a:solidFill>
                <a:latin typeface="Times New Roman"/>
                <a:ea typeface="Times New Roman"/>
                <a:cs typeface="Times New Roman"/>
                <a:sym typeface="Times New Roman"/>
              </a:rPr>
              <a:t>         </a:t>
            </a:r>
            <a:r>
              <a:rPr lang="en" sz="1600">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Diploma in Games Art</a:t>
            </a:r>
            <a:r>
              <a:rPr lang="en"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0" lvl="0" marL="0" rtl="0" algn="l">
              <a:lnSpc>
                <a:spcPct val="120000"/>
              </a:lnSpc>
              <a:spcBef>
                <a:spcPts val="1200"/>
              </a:spcBef>
              <a:spcAft>
                <a:spcPts val="0"/>
              </a:spcAft>
              <a:buNone/>
            </a:pPr>
            <a:r>
              <a:rPr b="1" lang="en" sz="1600">
                <a:solidFill>
                  <a:schemeClr val="dk1"/>
                </a:solidFill>
                <a:latin typeface="Times New Roman"/>
                <a:ea typeface="Times New Roman"/>
                <a:cs typeface="Times New Roman"/>
                <a:sym typeface="Times New Roman"/>
              </a:rPr>
              <a:t>10. Kolej Poly-Tech MARA Ipoh</a:t>
            </a:r>
            <a:endParaRPr b="1" sz="1600">
              <a:solidFill>
                <a:schemeClr val="dk1"/>
              </a:solidFill>
              <a:latin typeface="Times New Roman"/>
              <a:ea typeface="Times New Roman"/>
              <a:cs typeface="Times New Roman"/>
              <a:sym typeface="Times New Roman"/>
            </a:endParaRPr>
          </a:p>
          <a:p>
            <a:pPr indent="-330200" lvl="0" marL="457200" rtl="0" algn="l">
              <a:lnSpc>
                <a:spcPct val="115000"/>
              </a:lnSpc>
              <a:spcBef>
                <a:spcPts val="400"/>
              </a:spcBef>
              <a:spcAft>
                <a:spcPts val="0"/>
              </a:spcAft>
              <a:buClr>
                <a:schemeClr val="dk1"/>
              </a:buClr>
              <a:buSzPts val="1600"/>
              <a:buFont typeface="Times New Roman"/>
              <a:buAutoNum type="alphaLcParenR"/>
            </a:pPr>
            <a:r>
              <a:rPr lang="en" sz="1600">
                <a:solidFill>
                  <a:schemeClr val="dk1"/>
                </a:solidFill>
                <a:latin typeface="Times New Roman"/>
                <a:ea typeface="Times New Roman"/>
                <a:cs typeface="Times New Roman"/>
                <a:sym typeface="Times New Roman"/>
              </a:rPr>
              <a:t>Diploma in Game Design</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AutoNum type="alphaLcParenR"/>
            </a:pPr>
            <a:r>
              <a:rPr lang="en" sz="1600">
                <a:solidFill>
                  <a:schemeClr val="dk1"/>
                </a:solidFill>
                <a:latin typeface="Times New Roman"/>
                <a:ea typeface="Times New Roman"/>
                <a:cs typeface="Times New Roman"/>
                <a:sym typeface="Times New Roman"/>
              </a:rPr>
              <a:t>Diploma in Animation </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AutoNum type="alphaLcParenR"/>
            </a:pPr>
            <a:r>
              <a:rPr lang="en" sz="1600">
                <a:solidFill>
                  <a:schemeClr val="dk1"/>
                </a:solidFill>
                <a:latin typeface="Times New Roman"/>
                <a:ea typeface="Times New Roman"/>
                <a:cs typeface="Times New Roman"/>
                <a:sym typeface="Times New Roman"/>
              </a:rPr>
              <a:t>Diploma in Multimedia.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1"/>
          <p:cNvSpPr txBox="1"/>
          <p:nvPr>
            <p:ph type="ctrTitle"/>
          </p:nvPr>
        </p:nvSpPr>
        <p:spPr>
          <a:xfrm>
            <a:off x="46375" y="156450"/>
            <a:ext cx="37434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80"/>
              <a:t>  </a:t>
            </a:r>
            <a:r>
              <a:rPr lang="en" sz="2580"/>
              <a:t>eSports in TAR UMT</a:t>
            </a:r>
            <a:endParaRPr sz="2580"/>
          </a:p>
        </p:txBody>
      </p:sp>
      <p:sp>
        <p:nvSpPr>
          <p:cNvPr id="201" name="Google Shape;201;p41"/>
          <p:cNvSpPr txBox="1"/>
          <p:nvPr/>
        </p:nvSpPr>
        <p:spPr>
          <a:xfrm>
            <a:off x="107575" y="670025"/>
            <a:ext cx="4430400" cy="442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1.</a:t>
            </a:r>
            <a:r>
              <a:rPr lang="en" sz="1200">
                <a:solidFill>
                  <a:schemeClr val="dk1"/>
                </a:solidFill>
                <a:latin typeface="Times New Roman"/>
                <a:ea typeface="Times New Roman"/>
                <a:cs typeface="Times New Roman"/>
                <a:sym typeface="Times New Roman"/>
              </a:rPr>
              <a:t> TARUMT </a:t>
            </a:r>
            <a:r>
              <a:rPr lang="en" sz="1200">
                <a:solidFill>
                  <a:srgbClr val="00030A"/>
                </a:solidFill>
                <a:latin typeface="Montserrat"/>
                <a:ea typeface="Montserrat"/>
                <a:cs typeface="Montserrat"/>
                <a:sym typeface="Montserrat"/>
              </a:rPr>
              <a:t>Interactive Software Technology</a:t>
            </a:r>
            <a:endParaRPr sz="1200">
              <a:solidFill>
                <a:srgbClr val="00030A"/>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900">
                <a:solidFill>
                  <a:schemeClr val="dk1"/>
                </a:solidFill>
                <a:latin typeface="Times New Roman"/>
                <a:ea typeface="Times New Roman"/>
                <a:cs typeface="Times New Roman"/>
                <a:sym typeface="Times New Roman"/>
              </a:rPr>
              <a:t>https://www.tarc.edu.my/focs/programmes/bachelor-degree/bachelor-of-computer-science-honours-in-interactive-software-technology/</a:t>
            </a:r>
            <a:endParaRPr sz="9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a:solidFill>
                  <a:schemeClr val="dk1"/>
                </a:solidFill>
                <a:latin typeface="Times New Roman"/>
                <a:ea typeface="Times New Roman"/>
                <a:cs typeface="Times New Roman"/>
                <a:sym typeface="Times New Roman"/>
              </a:rPr>
              <a:t>2. Establishment of eSports Arena </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a:solidFill>
                  <a:schemeClr val="dk1"/>
                </a:solidFill>
                <a:latin typeface="Times New Roman"/>
                <a:ea typeface="Times New Roman"/>
                <a:cs typeface="Times New Roman"/>
                <a:sym typeface="Times New Roman"/>
              </a:rPr>
              <a:t>   (formerly known as HERO eSports Arena)</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a:solidFill>
                  <a:schemeClr val="dk1"/>
                </a:solidFill>
                <a:latin typeface="Times New Roman"/>
                <a:ea typeface="Times New Roman"/>
                <a:cs typeface="Times New Roman"/>
                <a:sym typeface="Times New Roman"/>
              </a:rPr>
              <a:t>3. Introducing Co-curricular eSports MOBA </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a:solidFill>
                  <a:schemeClr val="dk1"/>
                </a:solidFill>
                <a:latin typeface="Times New Roman"/>
                <a:ea typeface="Times New Roman"/>
                <a:cs typeface="Times New Roman"/>
                <a:sym typeface="Times New Roman"/>
              </a:rPr>
              <a:t>    programme commenced on 202209</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a:solidFill>
                  <a:schemeClr val="dk1"/>
                </a:solidFill>
                <a:latin typeface="Times New Roman"/>
                <a:ea typeface="Times New Roman"/>
                <a:cs typeface="Times New Roman"/>
                <a:sym typeface="Times New Roman"/>
              </a:rPr>
              <a:t>4. Scholarship for high level eSports Athlete </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a:solidFill>
                  <a:schemeClr val="dk1"/>
                </a:solidFill>
                <a:latin typeface="Times New Roman"/>
                <a:ea typeface="Times New Roman"/>
                <a:cs typeface="Times New Roman"/>
                <a:sym typeface="Times New Roman"/>
              </a:rPr>
              <a:t>    represented state or national.</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a:solidFill>
                  <a:schemeClr val="dk1"/>
                </a:solidFill>
                <a:latin typeface="Times New Roman"/>
                <a:ea typeface="Times New Roman"/>
                <a:cs typeface="Times New Roman"/>
                <a:sym typeface="Times New Roman"/>
              </a:rPr>
              <a:t>5. Faculty and university level eSports tournament</a:t>
            </a:r>
            <a:endParaRPr>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rPr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s</a:t>
            </a:r>
            <a:r>
              <a:rPr lang="en">
                <a:solidFill>
                  <a:schemeClr val="dk1"/>
                </a:solidFill>
                <a:latin typeface="Times New Roman"/>
                <a:ea typeface="Times New Roman"/>
                <a:cs typeface="Times New Roman"/>
                <a:sym typeface="Times New Roman"/>
              </a:rPr>
              <a:t>uch as Inter Faculty /Orientation Sports Day.</a:t>
            </a:r>
            <a:endParaRPr>
              <a:solidFill>
                <a:schemeClr val="dk1"/>
              </a:solidFill>
              <a:latin typeface="Times New Roman"/>
              <a:ea typeface="Times New Roman"/>
              <a:cs typeface="Times New Roman"/>
              <a:sym typeface="Times New Roman"/>
            </a:endParaRPr>
          </a:p>
        </p:txBody>
      </p:sp>
      <p:pic>
        <p:nvPicPr>
          <p:cNvPr id="202" name="Google Shape;202;p41"/>
          <p:cNvPicPr preferRelativeResize="0"/>
          <p:nvPr/>
        </p:nvPicPr>
        <p:blipFill>
          <a:blip r:embed="rId3">
            <a:alphaModFix/>
          </a:blip>
          <a:stretch>
            <a:fillRect/>
          </a:stretch>
        </p:blipFill>
        <p:spPr>
          <a:xfrm>
            <a:off x="4000474" y="1"/>
            <a:ext cx="5143527"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872375" y="47125"/>
            <a:ext cx="7516475" cy="5096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08" name="Google Shape;208;p4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09" name="Google Shape;209;p42"/>
          <p:cNvPicPr preferRelativeResize="0"/>
          <p:nvPr/>
        </p:nvPicPr>
        <p:blipFill>
          <a:blip r:embed="rId3">
            <a:alphaModFix/>
          </a:blip>
          <a:stretch>
            <a:fillRect/>
          </a:stretch>
        </p:blipFill>
        <p:spPr>
          <a:xfrm>
            <a:off x="769458" y="0"/>
            <a:ext cx="7717135"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15" name="Google Shape;215;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16" name="Google Shape;216;p43"/>
          <p:cNvPicPr preferRelativeResize="0"/>
          <p:nvPr/>
        </p:nvPicPr>
        <p:blipFill>
          <a:blip r:embed="rId3">
            <a:alphaModFix/>
          </a:blip>
          <a:stretch>
            <a:fillRect/>
          </a:stretch>
        </p:blipFill>
        <p:spPr>
          <a:xfrm>
            <a:off x="778808" y="0"/>
            <a:ext cx="7717135"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22" name="Google Shape;222;p4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23" name="Google Shape;223;p44"/>
          <p:cNvPicPr preferRelativeResize="0"/>
          <p:nvPr/>
        </p:nvPicPr>
        <p:blipFill>
          <a:blip r:embed="rId3">
            <a:alphaModFix/>
          </a:blip>
          <a:stretch>
            <a:fillRect/>
          </a:stretch>
        </p:blipFill>
        <p:spPr>
          <a:xfrm>
            <a:off x="788158" y="0"/>
            <a:ext cx="7717135"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29" name="Google Shape;229;p4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30" name="Google Shape;230;p45"/>
          <p:cNvPicPr preferRelativeResize="0"/>
          <p:nvPr/>
        </p:nvPicPr>
        <p:blipFill>
          <a:blip r:embed="rId3">
            <a:alphaModFix/>
          </a:blip>
          <a:stretch>
            <a:fillRect/>
          </a:stretch>
        </p:blipFill>
        <p:spPr>
          <a:xfrm>
            <a:off x="1208375" y="0"/>
            <a:ext cx="6857999"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36" name="Google Shape;236;p4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37" name="Google Shape;237;p46"/>
          <p:cNvPicPr preferRelativeResize="0"/>
          <p:nvPr/>
        </p:nvPicPr>
        <p:blipFill>
          <a:blip r:embed="rId3">
            <a:alphaModFix/>
          </a:blip>
          <a:stretch>
            <a:fillRect/>
          </a:stretch>
        </p:blipFill>
        <p:spPr>
          <a:xfrm>
            <a:off x="713433" y="0"/>
            <a:ext cx="7717135"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43" name="Google Shape;243;p4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44" name="Google Shape;244;p47"/>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50" name="Google Shape;250;p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51" name="Google Shape;251;p48"/>
          <p:cNvPicPr preferRelativeResize="0"/>
          <p:nvPr/>
        </p:nvPicPr>
        <p:blipFill>
          <a:blip r:embed="rId3">
            <a:alphaModFix/>
          </a:blip>
          <a:stretch>
            <a:fillRect/>
          </a:stretch>
        </p:blipFill>
        <p:spPr>
          <a:xfrm>
            <a:off x="713433" y="0"/>
            <a:ext cx="7717135"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57" name="Google Shape;257;p4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58" name="Google Shape;258;p49"/>
          <p:cNvPicPr preferRelativeResize="0"/>
          <p:nvPr/>
        </p:nvPicPr>
        <p:blipFill>
          <a:blip r:embed="rId3">
            <a:alphaModFix/>
          </a:blip>
          <a:stretch>
            <a:fillRect/>
          </a:stretch>
        </p:blipFill>
        <p:spPr>
          <a:xfrm>
            <a:off x="713433" y="0"/>
            <a:ext cx="7717135"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64" name="Google Shape;264;p5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65" name="Google Shape;265;p50"/>
          <p:cNvPicPr preferRelativeResize="0"/>
          <p:nvPr/>
        </p:nvPicPr>
        <p:blipFill>
          <a:blip r:embed="rId3">
            <a:alphaModFix/>
          </a:blip>
          <a:stretch>
            <a:fillRect/>
          </a:stretch>
        </p:blipFill>
        <p:spPr>
          <a:xfrm>
            <a:off x="0" y="587233"/>
            <a:ext cx="9143999" cy="39690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1"/>
          <p:cNvPicPr preferRelativeResize="0"/>
          <p:nvPr/>
        </p:nvPicPr>
        <p:blipFill>
          <a:blip r:embed="rId3">
            <a:alphaModFix/>
          </a:blip>
          <a:stretch>
            <a:fillRect/>
          </a:stretch>
        </p:blipFill>
        <p:spPr>
          <a:xfrm>
            <a:off x="473341" y="0"/>
            <a:ext cx="2893219" cy="5143501"/>
          </a:xfrm>
          <a:prstGeom prst="rect">
            <a:avLst/>
          </a:prstGeom>
          <a:noFill/>
          <a:ln>
            <a:noFill/>
          </a:ln>
        </p:spPr>
      </p:pic>
      <p:pic>
        <p:nvPicPr>
          <p:cNvPr id="271" name="Google Shape;271;p51"/>
          <p:cNvPicPr preferRelativeResize="0"/>
          <p:nvPr/>
        </p:nvPicPr>
        <p:blipFill>
          <a:blip r:embed="rId4">
            <a:alphaModFix/>
          </a:blip>
          <a:stretch>
            <a:fillRect/>
          </a:stretch>
        </p:blipFill>
        <p:spPr>
          <a:xfrm>
            <a:off x="6249569" y="0"/>
            <a:ext cx="2309813"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1364498" y="23175"/>
            <a:ext cx="7809128" cy="5143500"/>
          </a:xfrm>
          <a:prstGeom prst="rect">
            <a:avLst/>
          </a:prstGeom>
          <a:noFill/>
          <a:ln>
            <a:noFill/>
          </a:ln>
        </p:spPr>
      </p:pic>
      <p:sp>
        <p:nvSpPr>
          <p:cNvPr id="71" name="Google Shape;71;p16"/>
          <p:cNvSpPr txBox="1"/>
          <p:nvPr/>
        </p:nvSpPr>
        <p:spPr>
          <a:xfrm>
            <a:off x="414775" y="867275"/>
            <a:ext cx="5429700" cy="63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 name="Google Shape;72;p16"/>
          <p:cNvSpPr txBox="1"/>
          <p:nvPr/>
        </p:nvSpPr>
        <p:spPr>
          <a:xfrm>
            <a:off x="174400" y="183025"/>
            <a:ext cx="1315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t>MESF</a:t>
            </a:r>
            <a:endParaRPr b="1" u="sng"/>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Malaysia</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Esports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Federation</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52"/>
          <p:cNvPicPr preferRelativeResize="0"/>
          <p:nvPr/>
        </p:nvPicPr>
        <p:blipFill>
          <a:blip r:embed="rId3">
            <a:alphaModFix/>
          </a:blip>
          <a:stretch>
            <a:fillRect/>
          </a:stretch>
        </p:blipFill>
        <p:spPr>
          <a:xfrm>
            <a:off x="2715518" y="0"/>
            <a:ext cx="3712965"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82" name="Google Shape;282;p5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83" name="Google Shape;283;p53"/>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89" name="Google Shape;289;p5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90" name="Google Shape;290;p54"/>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96" name="Google Shape;296;p5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97" name="Google Shape;297;p55"/>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03" name="Google Shape;303;p5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04" name="Google Shape;304;p56"/>
          <p:cNvPicPr preferRelativeResize="0"/>
          <p:nvPr/>
        </p:nvPicPr>
        <p:blipFill>
          <a:blip r:embed="rId3">
            <a:alphaModFix/>
          </a:blip>
          <a:stretch>
            <a:fillRect/>
          </a:stretch>
        </p:blipFill>
        <p:spPr>
          <a:xfrm>
            <a:off x="1149684" y="0"/>
            <a:ext cx="6844631"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7"/>
          <p:cNvSpPr txBox="1"/>
          <p:nvPr/>
        </p:nvSpPr>
        <p:spPr>
          <a:xfrm>
            <a:off x="52325" y="121400"/>
            <a:ext cx="8647200" cy="566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        </a:t>
            </a:r>
            <a:r>
              <a:rPr b="1" lang="en" sz="1600"/>
              <a:t>ESPORTS IN FUTURE</a:t>
            </a:r>
            <a:endParaRPr b="1" sz="1600"/>
          </a:p>
          <a:p>
            <a:pPr indent="0" lvl="0" marL="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a:t>OPEN FOR ALL -  First ever China Team joining MLBB in M5</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u="sng">
                <a:solidFill>
                  <a:schemeClr val="hlink"/>
                </a:solidFill>
                <a:hlinkClick r:id="rId3"/>
              </a:rPr>
              <a:t>https://www.myesportsawards.com/#categories</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 sz="1600"/>
              <a:t>More games, </a:t>
            </a:r>
            <a:r>
              <a:rPr lang="en" sz="1600">
                <a:solidFill>
                  <a:schemeClr val="dk1"/>
                </a:solidFill>
              </a:rPr>
              <a:t>more teams, more sponsors, </a:t>
            </a:r>
            <a:r>
              <a:rPr lang="en" sz="1600"/>
              <a:t>more cash prize!</a:t>
            </a:r>
            <a:endParaRPr sz="1600"/>
          </a:p>
          <a:p>
            <a:pPr indent="0" lvl="0" marL="457200" rtl="0" algn="l">
              <a:spcBef>
                <a:spcPts val="0"/>
              </a:spcBef>
              <a:spcAft>
                <a:spcPts val="0"/>
              </a:spcAft>
              <a:buNone/>
            </a:pPr>
            <a:r>
              <a:t/>
            </a:r>
            <a:endParaRPr sz="2000"/>
          </a:p>
          <a:p>
            <a:pPr indent="0" lvl="0" marL="457200" rtl="0" algn="l">
              <a:spcBef>
                <a:spcPts val="0"/>
              </a:spcBef>
              <a:spcAft>
                <a:spcPts val="0"/>
              </a:spcAft>
              <a:buNone/>
            </a:pPr>
            <a:r>
              <a:rPr lang="en" sz="1600"/>
              <a:t>M1 - </a:t>
            </a:r>
            <a:r>
              <a:rPr lang="en" sz="1600">
                <a:solidFill>
                  <a:schemeClr val="dk1"/>
                </a:solidFill>
              </a:rPr>
              <a:t>USD250K  (RM1.19mil)</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rPr lang="en" sz="1600"/>
              <a:t>M2 - </a:t>
            </a:r>
            <a:r>
              <a:rPr lang="en" sz="1600">
                <a:solidFill>
                  <a:schemeClr val="dk1"/>
                </a:solidFill>
              </a:rPr>
              <a:t>USD300K  (RM1.42mil)</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rPr lang="en" sz="1600"/>
              <a:t>M3 - </a:t>
            </a:r>
            <a:r>
              <a:rPr lang="en" sz="1600">
                <a:solidFill>
                  <a:schemeClr val="dk1"/>
                </a:solidFill>
              </a:rPr>
              <a:t>USD800K  (RM3.79mil)</a:t>
            </a:r>
            <a:endParaRPr sz="1600">
              <a:solidFill>
                <a:schemeClr val="dk1"/>
              </a:solidFill>
            </a:endParaRPr>
          </a:p>
          <a:p>
            <a:pPr indent="0" lvl="0" marL="457200" rtl="0" algn="l">
              <a:spcBef>
                <a:spcPts val="0"/>
              </a:spcBef>
              <a:spcAft>
                <a:spcPts val="0"/>
              </a:spcAft>
              <a:buNone/>
            </a:pPr>
            <a:r>
              <a:t/>
            </a:r>
            <a:endParaRPr sz="1600"/>
          </a:p>
          <a:p>
            <a:pPr indent="0" lvl="0" marL="457200" rtl="0" algn="l">
              <a:spcBef>
                <a:spcPts val="0"/>
              </a:spcBef>
              <a:spcAft>
                <a:spcPts val="0"/>
              </a:spcAft>
              <a:buNone/>
            </a:pPr>
            <a:r>
              <a:rPr lang="en" sz="1600"/>
              <a:t>M4 - </a:t>
            </a:r>
            <a:r>
              <a:rPr lang="en" sz="1600">
                <a:solidFill>
                  <a:schemeClr val="dk1"/>
                </a:solidFill>
              </a:rPr>
              <a:t>USD800K  (RM3.79mil)</a:t>
            </a:r>
            <a:endParaRPr sz="1600">
              <a:solidFill>
                <a:schemeClr val="dk1"/>
              </a:solidFill>
            </a:endParaRPr>
          </a:p>
          <a:p>
            <a:pPr indent="0" lvl="0" marL="457200" rtl="0" algn="l">
              <a:spcBef>
                <a:spcPts val="0"/>
              </a:spcBef>
              <a:spcAft>
                <a:spcPts val="0"/>
              </a:spcAft>
              <a:buNone/>
            </a:pPr>
            <a:r>
              <a:t/>
            </a:r>
            <a:endParaRPr sz="1600"/>
          </a:p>
          <a:p>
            <a:pPr indent="0" lvl="0" marL="457200" rtl="0" algn="l">
              <a:spcBef>
                <a:spcPts val="0"/>
              </a:spcBef>
              <a:spcAft>
                <a:spcPts val="0"/>
              </a:spcAft>
              <a:buNone/>
            </a:pPr>
            <a:r>
              <a:rPr lang="en" sz="1600"/>
              <a:t>M5 - USD900K  </a:t>
            </a:r>
            <a:r>
              <a:rPr lang="en" sz="1600">
                <a:solidFill>
                  <a:schemeClr val="dk1"/>
                </a:solidFill>
              </a:rPr>
              <a:t>(RM4.27mil)</a:t>
            </a:r>
            <a:endParaRPr sz="1600">
              <a:solidFill>
                <a:schemeClr val="dk1"/>
              </a:solidFill>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310" name="Google Shape;310;p57"/>
          <p:cNvPicPr preferRelativeResize="0"/>
          <p:nvPr/>
        </p:nvPicPr>
        <p:blipFill>
          <a:blip r:embed="rId4">
            <a:alphaModFix/>
          </a:blip>
          <a:stretch>
            <a:fillRect/>
          </a:stretch>
        </p:blipFill>
        <p:spPr>
          <a:xfrm>
            <a:off x="3670175" y="2630600"/>
            <a:ext cx="5473825" cy="2512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16" name="Google Shape;316;p5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9"/>
          <p:cNvSpPr txBox="1"/>
          <p:nvPr/>
        </p:nvSpPr>
        <p:spPr>
          <a:xfrm>
            <a:off x="76200" y="-457200"/>
            <a:ext cx="2007900" cy="488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Genres of Esports</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1. RTS (Real Time Strategy) </a:t>
            </a:r>
            <a:r>
              <a:rPr lang="en" sz="1200">
                <a:latin typeface="Times New Roman"/>
                <a:ea typeface="Times New Roman"/>
                <a:cs typeface="Times New Roman"/>
                <a:sym typeface="Times New Roman"/>
              </a:rPr>
              <a:t>- In this type of game, players are tasked to build a base, create an army, and eliminate the other player’s base to achieve victory.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Example:  </a:t>
            </a:r>
            <a:endParaRPr b="1" i="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Starcraft, Starcraft 2, Warcraft 3, Company of Heroes etc.</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pic>
        <p:nvPicPr>
          <p:cNvPr id="322" name="Google Shape;322;p59"/>
          <p:cNvPicPr preferRelativeResize="0"/>
          <p:nvPr/>
        </p:nvPicPr>
        <p:blipFill>
          <a:blip r:embed="rId3">
            <a:alphaModFix/>
          </a:blip>
          <a:stretch>
            <a:fillRect/>
          </a:stretch>
        </p:blipFill>
        <p:spPr>
          <a:xfrm>
            <a:off x="2047550" y="0"/>
            <a:ext cx="7096449" cy="5081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60"/>
          <p:cNvPicPr preferRelativeResize="0"/>
          <p:nvPr/>
        </p:nvPicPr>
        <p:blipFill>
          <a:blip r:embed="rId3">
            <a:alphaModFix/>
          </a:blip>
          <a:stretch>
            <a:fillRect/>
          </a:stretch>
        </p:blipFill>
        <p:spPr>
          <a:xfrm>
            <a:off x="1781675" y="1030750"/>
            <a:ext cx="7362325" cy="4141325"/>
          </a:xfrm>
          <a:prstGeom prst="rect">
            <a:avLst/>
          </a:prstGeom>
          <a:noFill/>
          <a:ln>
            <a:noFill/>
          </a:ln>
        </p:spPr>
      </p:pic>
      <p:sp>
        <p:nvSpPr>
          <p:cNvPr id="328" name="Google Shape;328;p60"/>
          <p:cNvSpPr txBox="1"/>
          <p:nvPr/>
        </p:nvSpPr>
        <p:spPr>
          <a:xfrm>
            <a:off x="152400" y="152400"/>
            <a:ext cx="8916300" cy="116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2. RPG (Role Playing Game) </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Players choose a character to play the game through the life of that character. Players are able to choose quest lines, hair color, weapons, armor, and numerous other items to make the game more immersive.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Example</a:t>
            </a:r>
            <a:r>
              <a:rPr lang="en" sz="1200">
                <a:latin typeface="Times New Roman"/>
                <a:ea typeface="Times New Roman"/>
                <a:cs typeface="Times New Roman"/>
                <a:sym typeface="Times New Roman"/>
              </a:rPr>
              <a:t>:  Final Fantasy, Witcher, Elder Scrolls Oblivion, Dungeons and Dragons and Fallout etc</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61"/>
          <p:cNvPicPr preferRelativeResize="0"/>
          <p:nvPr/>
        </p:nvPicPr>
        <p:blipFill>
          <a:blip r:embed="rId3">
            <a:alphaModFix/>
          </a:blip>
          <a:stretch>
            <a:fillRect/>
          </a:stretch>
        </p:blipFill>
        <p:spPr>
          <a:xfrm>
            <a:off x="25650" y="-23953"/>
            <a:ext cx="914399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905813" y="0"/>
            <a:ext cx="7311012"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62"/>
          <p:cNvPicPr preferRelativeResize="0"/>
          <p:nvPr/>
        </p:nvPicPr>
        <p:blipFill>
          <a:blip r:embed="rId3">
            <a:alphaModFix/>
          </a:blip>
          <a:stretch>
            <a:fillRect/>
          </a:stretch>
        </p:blipFill>
        <p:spPr>
          <a:xfrm>
            <a:off x="952100" y="984725"/>
            <a:ext cx="8191901" cy="4158775"/>
          </a:xfrm>
          <a:prstGeom prst="rect">
            <a:avLst/>
          </a:prstGeom>
          <a:noFill/>
          <a:ln>
            <a:noFill/>
          </a:ln>
        </p:spPr>
      </p:pic>
      <p:sp>
        <p:nvSpPr>
          <p:cNvPr id="339" name="Google Shape;339;p62"/>
          <p:cNvSpPr txBox="1"/>
          <p:nvPr/>
        </p:nvSpPr>
        <p:spPr>
          <a:xfrm>
            <a:off x="190500" y="85725"/>
            <a:ext cx="8953500" cy="126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3. MMORPG (Massively Multiplayer Online Role Playing Game) </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Similar to other RPGs, this type of game allows players to interact online with other players. Many players make online friendships and join guilds or clans as a result of these games.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Example</a:t>
            </a:r>
            <a:r>
              <a:rPr lang="en" sz="1200">
                <a:latin typeface="Times New Roman"/>
                <a:ea typeface="Times New Roman"/>
                <a:cs typeface="Times New Roman"/>
                <a:sym typeface="Times New Roman"/>
              </a:rPr>
              <a:t>:  World Of Warcraft, Elder Scrolls Online, Lord of the Rings online, Eve Online, Runescape etc.</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63"/>
          <p:cNvPicPr preferRelativeResize="0"/>
          <p:nvPr/>
        </p:nvPicPr>
        <p:blipFill>
          <a:blip r:embed="rId3">
            <a:alphaModFix/>
          </a:blip>
          <a:stretch>
            <a:fillRect/>
          </a:stretch>
        </p:blipFill>
        <p:spPr>
          <a:xfrm>
            <a:off x="3038575" y="1346400"/>
            <a:ext cx="6105425" cy="3825675"/>
          </a:xfrm>
          <a:prstGeom prst="rect">
            <a:avLst/>
          </a:prstGeom>
          <a:noFill/>
          <a:ln>
            <a:noFill/>
          </a:ln>
        </p:spPr>
      </p:pic>
      <p:sp>
        <p:nvSpPr>
          <p:cNvPr id="345" name="Google Shape;345;p63"/>
          <p:cNvSpPr txBox="1"/>
          <p:nvPr/>
        </p:nvSpPr>
        <p:spPr>
          <a:xfrm>
            <a:off x="152400" y="152400"/>
            <a:ext cx="8952300" cy="119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4. FPS (First Person Shooter) </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These are available in single and multiplayer varieties. In the single player</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version, a player typically participates in a campaign until it is completed. In the multiplayer version, players compete online against other players from across the region or world.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Players are typically trying to capture objectives and hold them for a certain amount of time and eliminate as many other players as possible.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Example</a:t>
            </a:r>
            <a:r>
              <a:rPr lang="en" sz="1200">
                <a:latin typeface="Times New Roman"/>
                <a:ea typeface="Times New Roman"/>
                <a:cs typeface="Times New Roman"/>
                <a:sym typeface="Times New Roman"/>
              </a:rPr>
              <a:t>:  Call of Duty, Overwatch, Battlefield, Grand Theft Auto, CSGO, FIFA, PES etc.</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64"/>
          <p:cNvPicPr preferRelativeResize="0"/>
          <p:nvPr/>
        </p:nvPicPr>
        <p:blipFill>
          <a:blip r:embed="rId3">
            <a:alphaModFix/>
          </a:blip>
          <a:stretch>
            <a:fillRect/>
          </a:stretch>
        </p:blipFill>
        <p:spPr>
          <a:xfrm>
            <a:off x="33875" y="5"/>
            <a:ext cx="9143999" cy="514349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65"/>
          <p:cNvPicPr preferRelativeResize="0"/>
          <p:nvPr/>
        </p:nvPicPr>
        <p:blipFill>
          <a:blip r:embed="rId3">
            <a:alphaModFix/>
          </a:blip>
          <a:stretch>
            <a:fillRect/>
          </a:stretch>
        </p:blipFill>
        <p:spPr>
          <a:xfrm>
            <a:off x="2396000" y="1376325"/>
            <a:ext cx="6748000" cy="3795750"/>
          </a:xfrm>
          <a:prstGeom prst="rect">
            <a:avLst/>
          </a:prstGeom>
          <a:noFill/>
          <a:ln>
            <a:noFill/>
          </a:ln>
        </p:spPr>
      </p:pic>
      <p:sp>
        <p:nvSpPr>
          <p:cNvPr id="356" name="Google Shape;356;p65"/>
          <p:cNvSpPr txBox="1"/>
          <p:nvPr/>
        </p:nvSpPr>
        <p:spPr>
          <a:xfrm>
            <a:off x="228600" y="304800"/>
            <a:ext cx="8868300" cy="120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5. Battle Royale</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These types of games drop players into a battleground in which they have to locate resources to build shelter and weapons to defeat other players. Typically 64-100 players begin the game,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and there is only one winner per match. Some FPS games are beginning to place Battle Royale game modes within their own games, making it a very popular form of game mode.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Example</a:t>
            </a:r>
            <a:r>
              <a:rPr lang="en" sz="1200">
                <a:latin typeface="Times New Roman"/>
                <a:ea typeface="Times New Roman"/>
                <a:cs typeface="Times New Roman"/>
                <a:sym typeface="Times New Roman"/>
              </a:rPr>
              <a:t>:  Fortnite, Player-Unknown Battlegrounds (PUB-G) etc.</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66"/>
          <p:cNvPicPr preferRelativeResize="0"/>
          <p:nvPr/>
        </p:nvPicPr>
        <p:blipFill>
          <a:blip r:embed="rId3">
            <a:alphaModFix/>
          </a:blip>
          <a:stretch>
            <a:fillRect/>
          </a:stretch>
        </p:blipFill>
        <p:spPr>
          <a:xfrm>
            <a:off x="2658350" y="1442475"/>
            <a:ext cx="6485650" cy="3710550"/>
          </a:xfrm>
          <a:prstGeom prst="rect">
            <a:avLst/>
          </a:prstGeom>
          <a:noFill/>
          <a:ln>
            <a:noFill/>
          </a:ln>
        </p:spPr>
      </p:pic>
      <p:sp>
        <p:nvSpPr>
          <p:cNvPr id="362" name="Google Shape;362;p66"/>
          <p:cNvSpPr txBox="1"/>
          <p:nvPr/>
        </p:nvSpPr>
        <p:spPr>
          <a:xfrm>
            <a:off x="152400" y="152400"/>
            <a:ext cx="8859600" cy="119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6. MOBA (Multiplayer Online Battle Arena) </a:t>
            </a:r>
            <a:endParaRPr b="1"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This type of game typically involves two teams of 3-5 players on each team. Players choose a character that has a variety of different skills from other characters. As players level up in the game, their characters gain more skills and abilities, while becoming more powerful.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Typically, there is a core or main tower that needs to be destroyed in order for one team to</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achieve victory.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i="1" lang="en" sz="1200">
                <a:latin typeface="Times New Roman"/>
                <a:ea typeface="Times New Roman"/>
                <a:cs typeface="Times New Roman"/>
                <a:sym typeface="Times New Roman"/>
              </a:rPr>
              <a:t>Example</a:t>
            </a:r>
            <a:r>
              <a:rPr lang="en" sz="1200">
                <a:latin typeface="Times New Roman"/>
                <a:ea typeface="Times New Roman"/>
                <a:cs typeface="Times New Roman"/>
                <a:sym typeface="Times New Roman"/>
              </a:rPr>
              <a:t>:  League of Legends, Smite, Heroes of the Storm, Arena of Valor, Honor of Kings, Mobile Legends.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7"/>
          <p:cNvSpPr txBox="1"/>
          <p:nvPr/>
        </p:nvSpPr>
        <p:spPr>
          <a:xfrm>
            <a:off x="76200" y="76200"/>
            <a:ext cx="9059100" cy="494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Game Play and In-Game Features</a:t>
            </a:r>
            <a:endParaRPr b="1"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Moba</a:t>
            </a:r>
            <a:r>
              <a:rPr lang="en" sz="1600">
                <a:solidFill>
                  <a:schemeClr val="dk1"/>
                </a:solidFill>
                <a:latin typeface="Times New Roman"/>
                <a:ea typeface="Times New Roman"/>
                <a:cs typeface="Times New Roman"/>
                <a:sym typeface="Times New Roman"/>
              </a:rPr>
              <a:t> takes two teams of players, from 3v3 to 6v6, and place them within an arena in which they select characters to outfight and outwit the enemy team. Mobas boast some of the greatest complexity and highest learning curves of any games. The most popular games in this genre boast over a hundred different playable characters and different playstyles for each. The largest factor for the difficulty of mobas is the vast number of interactions and information to consider within the game. </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None/>
            </a:pPr>
            <a:r>
              <a:rPr lang="en" sz="1600">
                <a:solidFill>
                  <a:schemeClr val="dk1"/>
                </a:solidFill>
                <a:highlight>
                  <a:srgbClr val="FFFFFF"/>
                </a:highlight>
                <a:latin typeface="Times New Roman"/>
                <a:ea typeface="Times New Roman"/>
                <a:cs typeface="Times New Roman"/>
                <a:sym typeface="Times New Roman"/>
              </a:rPr>
              <a:t>These games have some of the largest player bases of any game type, as well as the largest and most established esports tournaments.</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dk1"/>
                </a:solidFill>
                <a:highlight>
                  <a:srgbClr val="FFFFFF"/>
                </a:highlight>
                <a:latin typeface="Times New Roman"/>
                <a:ea typeface="Times New Roman"/>
                <a:cs typeface="Times New Roman"/>
                <a:sym typeface="Times New Roman"/>
              </a:rPr>
              <a:t>Mobas require skills that I believe are transferable to real life. These games are not necessarily highly mechanically difficult, but deal heavily with information control, instant decision making, and flexible strategies.</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dk1"/>
                </a:solidFill>
                <a:highlight>
                  <a:srgbClr val="FFFFFF"/>
                </a:highlight>
                <a:latin typeface="Times New Roman"/>
                <a:ea typeface="Times New Roman"/>
                <a:cs typeface="Times New Roman"/>
                <a:sym typeface="Times New Roman"/>
              </a:rPr>
              <a:t>But progress happens by taking a critical look at things that could be improved in their own play. Learning to control emotions and perform consistently is one of the challenges of mobas and interacting anywhere else.</a:t>
            </a:r>
            <a:endParaRPr sz="16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8"/>
          <p:cNvSpPr txBox="1"/>
          <p:nvPr/>
        </p:nvSpPr>
        <p:spPr>
          <a:xfrm>
            <a:off x="76200" y="152400"/>
            <a:ext cx="9087600" cy="435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dk1"/>
                </a:solidFill>
                <a:highlight>
                  <a:srgbClr val="FFFFFF"/>
                </a:highlight>
                <a:latin typeface="Times New Roman"/>
                <a:ea typeface="Times New Roman"/>
                <a:cs typeface="Times New Roman"/>
                <a:sym typeface="Times New Roman"/>
              </a:rPr>
              <a:t>They can bring out the friendliness in people that creates relationships thousands of miles apart</a:t>
            </a:r>
            <a:endParaRPr sz="17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solidFill>
                  <a:schemeClr val="dk1"/>
                </a:solidFill>
                <a:highlight>
                  <a:srgbClr val="FFFFFF"/>
                </a:highlight>
                <a:latin typeface="Times New Roman"/>
                <a:ea typeface="Times New Roman"/>
                <a:cs typeface="Times New Roman"/>
                <a:sym typeface="Times New Roman"/>
              </a:rPr>
              <a:t>The way people interact feels so real, and improving at this game exemplifies playing nice with strangers.</a:t>
            </a:r>
            <a:endParaRPr sz="17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solidFill>
                  <a:schemeClr val="dk1"/>
                </a:solidFill>
                <a:highlight>
                  <a:srgbClr val="FFFFFF"/>
                </a:highlight>
                <a:latin typeface="Times New Roman"/>
                <a:ea typeface="Times New Roman"/>
                <a:cs typeface="Times New Roman"/>
                <a:sym typeface="Times New Roman"/>
              </a:rPr>
              <a:t>There is an added dimension to the game when communication between teammates is added to the equation. It would allow teams to cooperate better and would lead to more competitive games. They could communicate strategy and actions with each other and raise their heights to another level.</a:t>
            </a:r>
            <a:endParaRPr sz="17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solidFill>
                  <a:schemeClr val="dk1"/>
                </a:solidFill>
                <a:highlight>
                  <a:srgbClr val="FFFFFF"/>
                </a:highlight>
                <a:latin typeface="Times New Roman"/>
                <a:ea typeface="Times New Roman"/>
                <a:cs typeface="Times New Roman"/>
                <a:sym typeface="Times New Roman"/>
              </a:rPr>
              <a:t>MOBA delivers practical experience for many types of communication that are useful in life and the workplace being collaboration, constructive criticism, and respectful disagreement.</a:t>
            </a:r>
            <a:endParaRPr sz="17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solidFill>
                  <a:schemeClr val="dk1"/>
                </a:solidFill>
                <a:highlight>
                  <a:srgbClr val="FFFFFF"/>
                </a:highlight>
                <a:latin typeface="Times New Roman"/>
                <a:ea typeface="Times New Roman"/>
                <a:cs typeface="Times New Roman"/>
                <a:sym typeface="Times New Roman"/>
              </a:rPr>
              <a:t>Establishing a positive learning cycle is essential to improving quickly. Many skills and learning habits follow through these games and may help students in real life, from self-care to coding styles.</a:t>
            </a:r>
            <a:endParaRPr sz="17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9"/>
          <p:cNvSpPr txBox="1"/>
          <p:nvPr/>
        </p:nvSpPr>
        <p:spPr>
          <a:xfrm>
            <a:off x="304800" y="152400"/>
            <a:ext cx="8784900" cy="460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Teaching Platforms - Mobile Legends: Bang Bang (MLBB)</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Small screen games for the world’s biggest market.</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The explosive popularization of smartphones and tablets has proved disruptive to all other</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market segments. Its ability to reach millions of people worldwide has made mobile gaming</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one of the fastest growing categories in the industry today.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solidFill>
                  <a:schemeClr val="dk1"/>
                </a:solidFill>
                <a:highlight>
                  <a:srgbClr val="FFFFFF"/>
                </a:highlight>
                <a:latin typeface="Times New Roman"/>
                <a:ea typeface="Times New Roman"/>
                <a:cs typeface="Times New Roman"/>
                <a:sym typeface="Times New Roman"/>
              </a:rPr>
              <a:t>Total Characters - </a:t>
            </a:r>
            <a:r>
              <a:rPr lang="en" sz="1800">
                <a:solidFill>
                  <a:schemeClr val="dk1"/>
                </a:solidFill>
                <a:highlight>
                  <a:srgbClr val="FFFFFF"/>
                </a:highlight>
                <a:latin typeface="Times New Roman"/>
                <a:ea typeface="Times New Roman"/>
                <a:cs typeface="Times New Roman"/>
                <a:sym typeface="Times New Roman"/>
              </a:rPr>
              <a:t>https://mobile-legends.fandom.com/wiki/List_of_heroes</a:t>
            </a:r>
            <a:endParaRPr sz="18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In-game Duration</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Early Game:  15 - 20 mins   (3 Build Items acquired)</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Mid game: 20 - 25 mins       (5 Build Items acquired)</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00">
                <a:solidFill>
                  <a:schemeClr val="dk1"/>
                </a:solidFill>
                <a:latin typeface="Times New Roman"/>
                <a:ea typeface="Times New Roman"/>
                <a:cs typeface="Times New Roman"/>
                <a:sym typeface="Times New Roman"/>
              </a:rPr>
              <a:t>Late game: Above 25 mins  (7 Build Items acquired)</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aphicFrame>
        <p:nvGraphicFramePr>
          <p:cNvPr id="382" name="Google Shape;382;p70"/>
          <p:cNvGraphicFramePr/>
          <p:nvPr/>
        </p:nvGraphicFramePr>
        <p:xfrm>
          <a:off x="152400" y="152400"/>
          <a:ext cx="3000000" cy="3000000"/>
        </p:xfrm>
        <a:graphic>
          <a:graphicData uri="http://schemas.openxmlformats.org/drawingml/2006/table">
            <a:tbl>
              <a:tblPr>
                <a:noFill/>
                <a:tableStyleId>{A963117D-F181-4A28-A64D-6EF04EDEC8F5}</a:tableStyleId>
              </a:tblPr>
              <a:tblGrid>
                <a:gridCol w="453700"/>
                <a:gridCol w="2041700"/>
                <a:gridCol w="1247700"/>
                <a:gridCol w="879050"/>
                <a:gridCol w="1616350"/>
                <a:gridCol w="978300"/>
                <a:gridCol w="1701400"/>
              </a:tblGrid>
              <a:tr h="335150">
                <a:tc>
                  <a:txBody>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OS</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RAM</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Processor</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Storage</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Graphic card</a:t>
                      </a:r>
                      <a:endParaRPr b="1" sz="1200">
                        <a:latin typeface="Times New Roman"/>
                        <a:ea typeface="Times New Roman"/>
                        <a:cs typeface="Times New Roman"/>
                        <a:sym typeface="Times New Roman"/>
                      </a:endParaRPr>
                    </a:p>
                  </a:txBody>
                  <a:tcPr marT="63500" marB="63500" marR="63500" marL="63500"/>
                </a:tc>
              </a:tr>
              <a:tr h="92032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1.</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MOBILE LEGENDS (MLBB)</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Android 4.0 </a:t>
                      </a:r>
                      <a:endParaRPr b="1" sz="1200">
                        <a:latin typeface="Times New Roman"/>
                        <a:ea typeface="Times New Roman"/>
                        <a:cs typeface="Times New Roman"/>
                        <a:sym typeface="Times New Roman"/>
                      </a:endParaRPr>
                    </a:p>
                    <a:p>
                      <a:pPr indent="0" lvl="0" marL="0" rtl="0" algn="ctr">
                        <a:spcBef>
                          <a:spcPts val="0"/>
                        </a:spcBef>
                        <a:spcAft>
                          <a:spcPts val="0"/>
                        </a:spcAft>
                        <a:buNone/>
                      </a:pPr>
                      <a:r>
                        <a:rPr b="1" lang="en" sz="1200">
                          <a:latin typeface="Times New Roman"/>
                          <a:ea typeface="Times New Roman"/>
                          <a:cs typeface="Times New Roman"/>
                          <a:sym typeface="Times New Roman"/>
                        </a:rPr>
                        <a:t>/iOS 9.0</a:t>
                      </a:r>
                      <a:endParaRPr b="1" sz="1200">
                        <a:latin typeface="Times New Roman"/>
                        <a:ea typeface="Times New Roman"/>
                        <a:cs typeface="Times New Roman"/>
                        <a:sym typeface="Times New Roman"/>
                      </a:endParaRPr>
                    </a:p>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&gt;1 GB</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4-core 1.2 Ghz</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&lt;1 GB</a:t>
                      </a:r>
                      <a:endParaRPr b="1"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63500" marB="63500" marR="63500" marL="63500"/>
                </a:tc>
              </a:tr>
              <a:tr h="9203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League of Legends (LoL)</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Android 4.4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/iOS 9.0</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 GB</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4-core 1.5 Ghz</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&gt;3 GB</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r>
              <a:tr h="7245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Arena of Valor</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Android 4.4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/iOS 9.0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 GB</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4-core 1.2 Ghz</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 GB</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r>
              <a:tr h="9203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Honor of Kings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Android 4.4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/iOS 9.0</a:t>
                      </a:r>
                      <a:endParaRPr sz="12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 GB</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4-core 1.2 Ghz</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 GB</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tc>
              </a:tr>
              <a:tr h="11160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DOTA2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Windows 7</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 GB</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2-core 2.8 Ghz</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15 GB</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highlight>
                            <a:srgbClr val="FFFFFF"/>
                          </a:highlight>
                          <a:latin typeface="Times New Roman"/>
                          <a:ea typeface="Times New Roman"/>
                          <a:cs typeface="Times New Roman"/>
                          <a:sym typeface="Times New Roman"/>
                        </a:rPr>
                        <a:t>nVidia GeForce 8600/9600GT, ATI/AMD Radeon HD2600/3600</a:t>
                      </a:r>
                      <a:endParaRPr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1"/>
          <p:cNvSpPr txBox="1"/>
          <p:nvPr/>
        </p:nvSpPr>
        <p:spPr>
          <a:xfrm>
            <a:off x="228600" y="152400"/>
            <a:ext cx="8879400" cy="454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Introduction to the Esports Industry</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400"/>
              </a:spcBef>
              <a:spcAft>
                <a:spcPts val="0"/>
              </a:spcAft>
              <a:buNone/>
            </a:pPr>
            <a:r>
              <a:rPr lang="en" sz="1600">
                <a:solidFill>
                  <a:schemeClr val="dk1"/>
                </a:solidFill>
                <a:latin typeface="Times New Roman"/>
                <a:ea typeface="Times New Roman"/>
                <a:cs typeface="Times New Roman"/>
                <a:sym typeface="Times New Roman"/>
              </a:rPr>
              <a:t>E-sports continues to rise in popularity and offers a tool for science and academic resources. They are an opportunity to study topics like strategic decision making and management training.</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It is important for students and teachers to remain aware of what trends are becoming popular in the industry and how those trends can be used to further enhance student performance during and after their study.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Learning Outcomes</a:t>
            </a:r>
            <a:endParaRPr b="1"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Displays persistence in learning new games.</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Differentiates between intrinsic and extrinsic reasons for participating in e-sports.</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Integrates e-sport meaningfully into daily life.</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AutoNum type="arabicPeriod"/>
            </a:pPr>
            <a:r>
              <a:rPr lang="en" sz="1600">
                <a:solidFill>
                  <a:schemeClr val="dk1"/>
                </a:solidFill>
                <a:latin typeface="Times New Roman"/>
                <a:ea typeface="Times New Roman"/>
                <a:cs typeface="Times New Roman"/>
                <a:sym typeface="Times New Roman"/>
              </a:rPr>
              <a:t>Reflects on reasons for choosing to participate in Esports.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8"/>
          <p:cNvPicPr preferRelativeResize="0"/>
          <p:nvPr/>
        </p:nvPicPr>
        <p:blipFill>
          <a:blip r:embed="rId3">
            <a:alphaModFix/>
          </a:blip>
          <a:stretch>
            <a:fillRect/>
          </a:stretch>
        </p:blipFill>
        <p:spPr>
          <a:xfrm>
            <a:off x="685800" y="0"/>
            <a:ext cx="7885861"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2"/>
          <p:cNvSpPr txBox="1"/>
          <p:nvPr/>
        </p:nvSpPr>
        <p:spPr>
          <a:xfrm>
            <a:off x="228600" y="152400"/>
            <a:ext cx="8841600" cy="428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Learning Concepts</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Demonstrates understanding of movement concepts, principles, strategies, and tactics as they apply to the learning and performance of specific games.</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Select and use appropriate offensive and defensive skills in a variety of individual, dual, and team activities.</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Demonstrate the ability to safely and comfortably adapt to environmental conditions in a variety of gaming pursuits.</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Apply, analyse, and evaluate the tactical decisions within game strategies used in performance.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3"/>
          <p:cNvSpPr txBox="1"/>
          <p:nvPr/>
        </p:nvSpPr>
        <p:spPr>
          <a:xfrm>
            <a:off x="381000" y="228600"/>
            <a:ext cx="8566500" cy="465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highlight>
                  <a:srgbClr val="FFFFFF"/>
                </a:highlight>
                <a:latin typeface="Times New Roman"/>
                <a:ea typeface="Times New Roman"/>
                <a:cs typeface="Times New Roman"/>
                <a:sym typeface="Times New Roman"/>
              </a:rPr>
              <a:t>Game-based Training </a:t>
            </a:r>
            <a:endParaRPr b="1" sz="16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1400"/>
              </a:spcBef>
              <a:spcAft>
                <a:spcPts val="0"/>
              </a:spcAft>
              <a:buNone/>
            </a:pPr>
            <a:r>
              <a:rPr lang="en" sz="1600">
                <a:solidFill>
                  <a:schemeClr val="dk1"/>
                </a:solidFill>
                <a:highlight>
                  <a:srgbClr val="FFFFFF"/>
                </a:highlight>
                <a:latin typeface="Times New Roman"/>
                <a:ea typeface="Times New Roman"/>
                <a:cs typeface="Times New Roman"/>
                <a:sym typeface="Times New Roman"/>
              </a:rPr>
              <a:t>&gt; Develop essential skills required in competitive gaming of the subject matter and learning about the esports ecosystem.</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1400"/>
              </a:spcBef>
              <a:spcAft>
                <a:spcPts val="0"/>
              </a:spcAft>
              <a:buNone/>
            </a:pPr>
            <a:r>
              <a:rPr lang="en" sz="1600">
                <a:solidFill>
                  <a:schemeClr val="dk1"/>
                </a:solidFill>
                <a:highlight>
                  <a:srgbClr val="FFFFFF"/>
                </a:highlight>
                <a:latin typeface="Times New Roman"/>
                <a:ea typeface="Times New Roman"/>
                <a:cs typeface="Times New Roman"/>
                <a:sym typeface="Times New Roman"/>
              </a:rPr>
              <a:t>&gt; Build, understand, strengthen game knowledge and introduce esports ecosystem. </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1400"/>
              </a:spcBef>
              <a:spcAft>
                <a:spcPts val="0"/>
              </a:spcAft>
              <a:buNone/>
            </a:pPr>
            <a:r>
              <a:rPr lang="en" sz="1600">
                <a:solidFill>
                  <a:schemeClr val="dk1"/>
                </a:solidFill>
                <a:highlight>
                  <a:srgbClr val="FFFFFF"/>
                </a:highlight>
                <a:latin typeface="Times New Roman"/>
                <a:ea typeface="Times New Roman"/>
                <a:cs typeface="Times New Roman"/>
                <a:sym typeface="Times New Roman"/>
              </a:rPr>
              <a:t>&gt; Improve individual play styles and acquiring the right skills to become pro gaming athlete. &gt; Train and maintaining game senses, reflexes and strategies. </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1400"/>
              </a:spcBef>
              <a:spcAft>
                <a:spcPts val="0"/>
              </a:spcAft>
              <a:buNone/>
            </a:pPr>
            <a:r>
              <a:rPr lang="en" sz="1600">
                <a:solidFill>
                  <a:schemeClr val="dk1"/>
                </a:solidFill>
                <a:highlight>
                  <a:srgbClr val="FFFFFF"/>
                </a:highlight>
                <a:latin typeface="Times New Roman"/>
                <a:ea typeface="Times New Roman"/>
                <a:cs typeface="Times New Roman"/>
                <a:sym typeface="Times New Roman"/>
              </a:rPr>
              <a:t>&gt; Develop understanding of team dynamics, effective teamwork, sportsmanship, positive play ethics and game winning conditions. </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1400"/>
              </a:spcBef>
              <a:spcAft>
                <a:spcPts val="1400"/>
              </a:spcAft>
              <a:buNone/>
            </a:pPr>
            <a:r>
              <a:rPr lang="en" sz="1600">
                <a:solidFill>
                  <a:schemeClr val="dk1"/>
                </a:solidFill>
                <a:highlight>
                  <a:srgbClr val="FFFFFF"/>
                </a:highlight>
                <a:latin typeface="Times New Roman"/>
                <a:ea typeface="Times New Roman"/>
                <a:cs typeface="Times New Roman"/>
                <a:sym typeface="Times New Roman"/>
              </a:rPr>
              <a:t>&gt; Develop a range of soft skills such as discipline, leadership, perseverance, critical thinking, decision-making, problem- solving, communication and others.</a:t>
            </a:r>
            <a:endParaRPr sz="16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4"/>
          <p:cNvSpPr txBox="1"/>
          <p:nvPr/>
        </p:nvSpPr>
        <p:spPr>
          <a:xfrm>
            <a:off x="228600" y="76200"/>
            <a:ext cx="9144000" cy="4992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 sz="1600" u="sng">
                <a:solidFill>
                  <a:schemeClr val="dk1"/>
                </a:solidFill>
                <a:latin typeface="Times New Roman"/>
                <a:ea typeface="Times New Roman"/>
                <a:cs typeface="Times New Roman"/>
                <a:sym typeface="Times New Roman"/>
              </a:rPr>
              <a:t>Esports Ecosystem</a:t>
            </a:r>
            <a:endParaRPr b="1" sz="1600" u="sng">
              <a:solidFill>
                <a:schemeClr val="dk1"/>
              </a:solidFill>
              <a:latin typeface="Times New Roman"/>
              <a:ea typeface="Times New Roman"/>
              <a:cs typeface="Times New Roman"/>
              <a:sym typeface="Times New Roman"/>
            </a:endParaRPr>
          </a:p>
          <a:p>
            <a:pPr indent="-323850" lvl="0" marL="457200" rtl="0" algn="l">
              <a:lnSpc>
                <a:spcPct val="150000"/>
              </a:lnSpc>
              <a:spcBef>
                <a:spcPts val="4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History of Esports </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Understanding the Esports Ecosystem</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Esports Business Ecosystem</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Marketing in Esports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Project Management in Esports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Content &amp; Media in Esports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Production and Broadcasting in Esports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Technology in Esports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Organizational Culture in Esports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League and Game Operations in Esports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Legal Boundaries in Esports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Monetization and Sustainability in Esports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Obtain project management skills and tools to initiate, plan, execute and close an Esports live event</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5"/>
          <p:cNvSpPr txBox="1"/>
          <p:nvPr/>
        </p:nvSpPr>
        <p:spPr>
          <a:xfrm>
            <a:off x="304800" y="228600"/>
            <a:ext cx="8660100" cy="437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highlight>
                  <a:srgbClr val="FFFFFF"/>
                </a:highlight>
                <a:latin typeface="Times New Roman"/>
                <a:ea typeface="Times New Roman"/>
                <a:cs typeface="Times New Roman"/>
                <a:sym typeface="Times New Roman"/>
              </a:rPr>
              <a:t>The Benefits Of Esports</a:t>
            </a:r>
            <a:endParaRPr b="1" sz="18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800">
                <a:solidFill>
                  <a:schemeClr val="dk1"/>
                </a:solidFill>
                <a:highlight>
                  <a:srgbClr val="FFFFFF"/>
                </a:highlight>
                <a:latin typeface="Times New Roman"/>
                <a:ea typeface="Times New Roman"/>
                <a:cs typeface="Times New Roman"/>
                <a:sym typeface="Times New Roman"/>
              </a:rPr>
              <a:t>Many of the concerns about healthy screen time use arise from a lack of balance rather than evidence that video games are harmful in and of themselves. In fact, there are also many benefits to structured esports programs, including the following:</a:t>
            </a:r>
            <a:endParaRPr sz="1800">
              <a:solidFill>
                <a:schemeClr val="dk1"/>
              </a:solidFill>
              <a:highlight>
                <a:srgbClr val="FFFFFF"/>
              </a:highlight>
              <a:latin typeface="Times New Roman"/>
              <a:ea typeface="Times New Roman"/>
              <a:cs typeface="Times New Roman"/>
              <a:sym typeface="Times New Roman"/>
            </a:endParaRPr>
          </a:p>
          <a:p>
            <a:pPr indent="0" lvl="0" marL="0" rtl="0" algn="l">
              <a:spcBef>
                <a:spcPts val="1400"/>
              </a:spcBef>
              <a:spcAft>
                <a:spcPts val="0"/>
              </a:spcAft>
              <a:buNone/>
            </a:pPr>
            <a:r>
              <a:rPr lang="en" sz="1800">
                <a:solidFill>
                  <a:schemeClr val="dk1"/>
                </a:solidFill>
                <a:highlight>
                  <a:srgbClr val="FFFFFF"/>
                </a:highlight>
                <a:latin typeface="Times New Roman"/>
                <a:ea typeface="Times New Roman"/>
                <a:cs typeface="Times New Roman"/>
                <a:sym typeface="Times New Roman"/>
              </a:rPr>
              <a:t>• Improved self-esteem.</a:t>
            </a:r>
            <a:endParaRPr sz="1800">
              <a:solidFill>
                <a:schemeClr val="dk1"/>
              </a:solidFill>
              <a:highlight>
                <a:srgbClr val="FFFFFF"/>
              </a:highlight>
              <a:latin typeface="Times New Roman"/>
              <a:ea typeface="Times New Roman"/>
              <a:cs typeface="Times New Roman"/>
              <a:sym typeface="Times New Roman"/>
            </a:endParaRPr>
          </a:p>
          <a:p>
            <a:pPr indent="0" lvl="0" marL="0" rtl="0" algn="l">
              <a:spcBef>
                <a:spcPts val="1400"/>
              </a:spcBef>
              <a:spcAft>
                <a:spcPts val="0"/>
              </a:spcAft>
              <a:buNone/>
            </a:pPr>
            <a:r>
              <a:rPr lang="en" sz="1800">
                <a:solidFill>
                  <a:schemeClr val="dk1"/>
                </a:solidFill>
                <a:highlight>
                  <a:srgbClr val="FFFFFF"/>
                </a:highlight>
                <a:latin typeface="Times New Roman"/>
                <a:ea typeface="Times New Roman"/>
                <a:cs typeface="Times New Roman"/>
                <a:sym typeface="Times New Roman"/>
              </a:rPr>
              <a:t>• Better </a:t>
            </a:r>
            <a:r>
              <a:rPr lang="en" sz="180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hand-eye coordination</a:t>
            </a:r>
            <a:r>
              <a:rPr lang="en" sz="1800">
                <a:solidFill>
                  <a:schemeClr val="dk1"/>
                </a:solidFill>
                <a:highlight>
                  <a:srgbClr val="FFFFFF"/>
                </a:highlight>
                <a:latin typeface="Times New Roman"/>
                <a:ea typeface="Times New Roman"/>
                <a:cs typeface="Times New Roman"/>
                <a:sym typeface="Times New Roman"/>
              </a:rPr>
              <a:t>.</a:t>
            </a:r>
            <a:endParaRPr sz="1800">
              <a:solidFill>
                <a:schemeClr val="dk1"/>
              </a:solidFill>
              <a:highlight>
                <a:srgbClr val="FFFFFF"/>
              </a:highlight>
              <a:latin typeface="Times New Roman"/>
              <a:ea typeface="Times New Roman"/>
              <a:cs typeface="Times New Roman"/>
              <a:sym typeface="Times New Roman"/>
            </a:endParaRPr>
          </a:p>
          <a:p>
            <a:pPr indent="0" lvl="0" marL="0" rtl="0" algn="l">
              <a:spcBef>
                <a:spcPts val="1400"/>
              </a:spcBef>
              <a:spcAft>
                <a:spcPts val="0"/>
              </a:spcAft>
              <a:buNone/>
            </a:pPr>
            <a:r>
              <a:rPr lang="en" sz="1800">
                <a:solidFill>
                  <a:schemeClr val="dk1"/>
                </a:solidFill>
                <a:highlight>
                  <a:srgbClr val="FFFFFF"/>
                </a:highlight>
                <a:latin typeface="Times New Roman"/>
                <a:ea typeface="Times New Roman"/>
                <a:cs typeface="Times New Roman"/>
                <a:sym typeface="Times New Roman"/>
              </a:rPr>
              <a:t>• Improved </a:t>
            </a:r>
            <a:r>
              <a:rPr lang="en" sz="1800">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visual-spatial reasoning</a:t>
            </a:r>
            <a:r>
              <a:rPr lang="en" sz="1800">
                <a:solidFill>
                  <a:schemeClr val="dk1"/>
                </a:solidFill>
                <a:highlight>
                  <a:srgbClr val="FFFFFF"/>
                </a:highlight>
                <a:latin typeface="Times New Roman"/>
                <a:ea typeface="Times New Roman"/>
                <a:cs typeface="Times New Roman"/>
                <a:sym typeface="Times New Roman"/>
              </a:rPr>
              <a:t>.</a:t>
            </a:r>
            <a:endParaRPr sz="1800">
              <a:solidFill>
                <a:schemeClr val="dk1"/>
              </a:solidFill>
              <a:highlight>
                <a:srgbClr val="FFFFFF"/>
              </a:highlight>
              <a:latin typeface="Times New Roman"/>
              <a:ea typeface="Times New Roman"/>
              <a:cs typeface="Times New Roman"/>
              <a:sym typeface="Times New Roman"/>
            </a:endParaRPr>
          </a:p>
          <a:p>
            <a:pPr indent="0" lvl="0" marL="0" rtl="0" algn="l">
              <a:spcBef>
                <a:spcPts val="1400"/>
              </a:spcBef>
              <a:spcAft>
                <a:spcPts val="0"/>
              </a:spcAft>
              <a:buNone/>
            </a:pPr>
            <a:r>
              <a:rPr lang="en" sz="1800">
                <a:solidFill>
                  <a:schemeClr val="dk1"/>
                </a:solidFill>
                <a:highlight>
                  <a:srgbClr val="FFFFFF"/>
                </a:highlight>
                <a:latin typeface="Times New Roman"/>
                <a:ea typeface="Times New Roman"/>
                <a:cs typeface="Times New Roman"/>
                <a:sym typeface="Times New Roman"/>
              </a:rPr>
              <a:t>• </a:t>
            </a:r>
            <a:r>
              <a:rPr lang="en" sz="1800">
                <a:solidFill>
                  <a:schemeClr val="dk1"/>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Meaningful social interaction</a:t>
            </a:r>
            <a:r>
              <a:rPr lang="en" sz="1800">
                <a:solidFill>
                  <a:schemeClr val="dk1"/>
                </a:solidFill>
                <a:highlight>
                  <a:srgbClr val="FFFFFF"/>
                </a:highlight>
                <a:latin typeface="Times New Roman"/>
                <a:ea typeface="Times New Roman"/>
                <a:cs typeface="Times New Roman"/>
                <a:sym typeface="Times New Roman"/>
              </a:rPr>
              <a:t> for students who would otherwise be playing at home.</a:t>
            </a:r>
            <a:endParaRPr sz="1800">
              <a:solidFill>
                <a:schemeClr val="dk1"/>
              </a:solidFill>
              <a:highlight>
                <a:srgbClr val="FFFFFF"/>
              </a:highlight>
              <a:latin typeface="Times New Roman"/>
              <a:ea typeface="Times New Roman"/>
              <a:cs typeface="Times New Roman"/>
              <a:sym typeface="Times New Roman"/>
            </a:endParaRPr>
          </a:p>
          <a:p>
            <a:pPr indent="0" lvl="0" marL="0" rtl="0" algn="l">
              <a:spcBef>
                <a:spcPts val="1400"/>
              </a:spcBef>
              <a:spcAft>
                <a:spcPts val="0"/>
              </a:spcAft>
              <a:buNone/>
            </a:pPr>
            <a:r>
              <a:rPr lang="en" sz="1800">
                <a:solidFill>
                  <a:schemeClr val="dk1"/>
                </a:solidFill>
                <a:highlight>
                  <a:srgbClr val="FFFFFF"/>
                </a:highlight>
                <a:latin typeface="Times New Roman"/>
                <a:ea typeface="Times New Roman"/>
                <a:cs typeface="Times New Roman"/>
                <a:sym typeface="Times New Roman"/>
              </a:rPr>
              <a:t>• Improved learning outcomes through participation in </a:t>
            </a:r>
            <a:r>
              <a:rPr lang="en" sz="1800">
                <a:solidFill>
                  <a:schemeClr val="dk1"/>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extracurricular activities</a:t>
            </a:r>
            <a:r>
              <a:rPr lang="en" sz="1800">
                <a:solidFill>
                  <a:schemeClr val="dk1"/>
                </a:solidFill>
                <a:highlight>
                  <a:srgbClr val="FFFFFF"/>
                </a:highlight>
                <a:latin typeface="Times New Roman"/>
                <a:ea typeface="Times New Roman"/>
                <a:cs typeface="Times New Roman"/>
                <a:sym typeface="Times New Roman"/>
              </a:rPr>
              <a:t>.</a:t>
            </a:r>
            <a:endParaRPr sz="1800">
              <a:solidFill>
                <a:schemeClr val="dk1"/>
              </a:solidFill>
              <a:highlight>
                <a:srgbClr val="FFFFFF"/>
              </a:highlight>
              <a:latin typeface="Times New Roman"/>
              <a:ea typeface="Times New Roman"/>
              <a:cs typeface="Times New Roman"/>
              <a:sym typeface="Times New Roman"/>
            </a:endParaRPr>
          </a:p>
          <a:p>
            <a:pPr indent="0" lvl="0" marL="0" rtl="0" algn="l">
              <a:spcBef>
                <a:spcPts val="1400"/>
              </a:spcBef>
              <a:spcAft>
                <a:spcPts val="1400"/>
              </a:spcAft>
              <a:buNone/>
            </a:pPr>
            <a:r>
              <a:rPr lang="en" sz="1800">
                <a:solidFill>
                  <a:schemeClr val="dk1"/>
                </a:solidFill>
                <a:highlight>
                  <a:srgbClr val="FFFFFF"/>
                </a:highlight>
                <a:latin typeface="Times New Roman"/>
                <a:ea typeface="Times New Roman"/>
                <a:cs typeface="Times New Roman"/>
                <a:sym typeface="Times New Roman"/>
              </a:rPr>
              <a:t>• Scholarship and travel opportunities.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6"/>
          <p:cNvSpPr txBox="1"/>
          <p:nvPr/>
        </p:nvSpPr>
        <p:spPr>
          <a:xfrm>
            <a:off x="228600" y="76200"/>
            <a:ext cx="8794500" cy="494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u="sng">
                <a:solidFill>
                  <a:schemeClr val="dk1"/>
                </a:solidFill>
                <a:highlight>
                  <a:srgbClr val="FFFFFF"/>
                </a:highlight>
                <a:latin typeface="Times New Roman"/>
                <a:ea typeface="Times New Roman"/>
                <a:cs typeface="Times New Roman"/>
                <a:sym typeface="Times New Roman"/>
              </a:rPr>
              <a:t>How Esports Support STEM Learning</a:t>
            </a:r>
            <a:endParaRPr b="1" sz="1500" u="sng">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500">
                <a:solidFill>
                  <a:schemeClr val="dk1"/>
                </a:solidFill>
                <a:highlight>
                  <a:srgbClr val="FFFFFF"/>
                </a:highlight>
                <a:latin typeface="Times New Roman"/>
                <a:ea typeface="Times New Roman"/>
                <a:cs typeface="Times New Roman"/>
                <a:sym typeface="Times New Roman"/>
              </a:rPr>
              <a:t>A well-planned esports program can indeed </a:t>
            </a:r>
            <a:r>
              <a:rPr lang="en" sz="150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support STEM learning</a:t>
            </a:r>
            <a:r>
              <a:rPr lang="en" sz="1500">
                <a:solidFill>
                  <a:schemeClr val="dk1"/>
                </a:solidFill>
                <a:highlight>
                  <a:srgbClr val="FFFFFF"/>
                </a:highlight>
                <a:latin typeface="Times New Roman"/>
                <a:ea typeface="Times New Roman"/>
                <a:cs typeface="Times New Roman"/>
                <a:sym typeface="Times New Roman"/>
              </a:rPr>
              <a:t> in a variety of ways. In particular, it encourages:</a:t>
            </a:r>
            <a:endParaRPr sz="15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500">
                <a:solidFill>
                  <a:schemeClr val="dk1"/>
                </a:solidFill>
                <a:highlight>
                  <a:srgbClr val="FFFFFF"/>
                </a:highlight>
                <a:latin typeface="Times New Roman"/>
                <a:ea typeface="Times New Roman"/>
                <a:cs typeface="Times New Roman"/>
                <a:sym typeface="Times New Roman"/>
              </a:rPr>
              <a:t>• Teamwork for problem-solving: Teammates quickly learn to treat losses as opportunities to solve problems and improve performance, turning to a </a:t>
            </a:r>
            <a:r>
              <a:rPr lang="en" sz="1500">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growth mindset</a:t>
            </a:r>
            <a:r>
              <a:rPr lang="en" sz="1500">
                <a:solidFill>
                  <a:schemeClr val="dk1"/>
                </a:solidFill>
                <a:highlight>
                  <a:srgbClr val="FFFFFF"/>
                </a:highlight>
                <a:latin typeface="Times New Roman"/>
                <a:ea typeface="Times New Roman"/>
                <a:cs typeface="Times New Roman"/>
                <a:sym typeface="Times New Roman"/>
              </a:rPr>
              <a:t> rather than embracing the idea that success is about innate talent.</a:t>
            </a:r>
            <a:endParaRPr sz="15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500">
                <a:solidFill>
                  <a:schemeClr val="dk1"/>
                </a:solidFill>
                <a:highlight>
                  <a:srgbClr val="FFFFFF"/>
                </a:highlight>
                <a:latin typeface="Times New Roman"/>
                <a:ea typeface="Times New Roman"/>
                <a:cs typeface="Times New Roman"/>
                <a:sym typeface="Times New Roman"/>
              </a:rPr>
              <a:t>• Scientific methodology: As players work to figure out a game, their thinking becomes more systematic as they develop and test hypotheses to improve play.</a:t>
            </a:r>
            <a:endParaRPr sz="15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500">
                <a:solidFill>
                  <a:schemeClr val="dk1"/>
                </a:solidFill>
                <a:highlight>
                  <a:srgbClr val="FFFFFF"/>
                </a:highlight>
                <a:latin typeface="Times New Roman"/>
                <a:ea typeface="Times New Roman"/>
                <a:cs typeface="Times New Roman"/>
                <a:sym typeface="Times New Roman"/>
              </a:rPr>
              <a:t>• Using data and evidence: Esports players gather data on timing and probability to plan faster speed runs, maximize the odds of finding in-game bonuses and generally fine-tune performance based on hard evidence.</a:t>
            </a:r>
            <a:endParaRPr sz="15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lang="en" sz="1500">
                <a:solidFill>
                  <a:schemeClr val="dk1"/>
                </a:solidFill>
                <a:highlight>
                  <a:srgbClr val="FFFFFF"/>
                </a:highlight>
                <a:latin typeface="Times New Roman"/>
                <a:ea typeface="Times New Roman"/>
                <a:cs typeface="Times New Roman"/>
                <a:sym typeface="Times New Roman"/>
              </a:rPr>
              <a:t>• Technological proficiency: Students use more than just game controllers and consoles. They also film players, edit sound and video, publish tutorials, connect online, and develop programs to manage their meetings, data and more.</a:t>
            </a:r>
            <a:endParaRPr sz="15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1400"/>
              </a:spcBef>
              <a:spcAft>
                <a:spcPts val="1400"/>
              </a:spcAft>
              <a:buNone/>
            </a:pPr>
            <a:r>
              <a:rPr lang="en" sz="1500">
                <a:solidFill>
                  <a:schemeClr val="dk1"/>
                </a:solidFill>
                <a:highlight>
                  <a:srgbClr val="FFFFFF"/>
                </a:highlight>
                <a:latin typeface="Times New Roman"/>
                <a:ea typeface="Times New Roman"/>
                <a:cs typeface="Times New Roman"/>
                <a:sym typeface="Times New Roman"/>
              </a:rPr>
              <a:t>• Resources For Doing Esports Right</a:t>
            </a:r>
            <a:endParaRPr sz="15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7"/>
          <p:cNvSpPr txBox="1"/>
          <p:nvPr/>
        </p:nvSpPr>
        <p:spPr>
          <a:xfrm>
            <a:off x="304800" y="533400"/>
            <a:ext cx="8605200" cy="36051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When organized well and designed as a cross-curricular activity for a wide range of students, esports has the potential to bring students together, enhance learning and mitigate technological inequities for students with fewer resources. There are several parties working to bring robust esports programs to schools everywhere by offering curriculum, support and community:</a:t>
            </a:r>
            <a:endParaRPr sz="1700">
              <a:solidFill>
                <a:schemeClr val="dk1"/>
              </a:solidFill>
              <a:highlight>
                <a:srgbClr val="FFFFFF"/>
              </a:highlight>
              <a:latin typeface="Times New Roman"/>
              <a:ea typeface="Times New Roman"/>
              <a:cs typeface="Times New Roman"/>
              <a:sym typeface="Times New Roman"/>
            </a:endParaRPr>
          </a:p>
          <a:p>
            <a:pPr indent="0" lvl="0" marL="457200" rtl="0" algn="l">
              <a:lnSpc>
                <a:spcPct val="150000"/>
              </a:lnSpc>
              <a:spcBef>
                <a:spcPts val="1400"/>
              </a:spcBef>
              <a:spcAft>
                <a:spcPts val="0"/>
              </a:spcAft>
              <a:buNone/>
            </a:pPr>
            <a:r>
              <a:t/>
            </a:r>
            <a:endParaRPr sz="100">
              <a:solidFill>
                <a:schemeClr val="dk1"/>
              </a:solidFill>
              <a:highlight>
                <a:srgbClr val="FFFFFF"/>
              </a:highlight>
              <a:latin typeface="Times New Roman"/>
              <a:ea typeface="Times New Roman"/>
              <a:cs typeface="Times New Roman"/>
              <a:sym typeface="Times New Roman"/>
            </a:endParaRPr>
          </a:p>
          <a:p>
            <a:pPr indent="-336550" lvl="0" marL="457200" rtl="0" algn="l">
              <a:lnSpc>
                <a:spcPct val="150000"/>
              </a:lnSpc>
              <a:spcBef>
                <a:spcPts val="140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 Structured esports offerings have the potential to build inclusive, pro-social environments that can facilitate sound educational outcomes in an exciting way. Pairing esports with STEM education can help students reach their full potential.</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8"/>
          <p:cNvSpPr txBox="1"/>
          <p:nvPr/>
        </p:nvSpPr>
        <p:spPr>
          <a:xfrm>
            <a:off x="228600" y="76200"/>
            <a:ext cx="8729100" cy="5064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Times New Roman"/>
              <a:buAutoNum type="arabicPeriod"/>
            </a:pPr>
            <a:r>
              <a:rPr b="1" lang="en" sz="1700">
                <a:solidFill>
                  <a:schemeClr val="dk1"/>
                </a:solidFill>
                <a:latin typeface="Times New Roman"/>
                <a:ea typeface="Times New Roman"/>
                <a:cs typeface="Times New Roman"/>
                <a:sym typeface="Times New Roman"/>
              </a:rPr>
              <a:t>Goal-Setting and Decision-Making Skills</a:t>
            </a:r>
            <a:endParaRPr b="1" sz="17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Most video games of today aren’t one-time play and win games. Players level up and</a:t>
            </a:r>
            <a:endParaRPr sz="17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700">
                <a:solidFill>
                  <a:schemeClr val="dk1"/>
                </a:solidFill>
                <a:latin typeface="Times New Roman"/>
                <a:ea typeface="Times New Roman"/>
                <a:cs typeface="Times New Roman"/>
                <a:sym typeface="Times New Roman"/>
              </a:rPr>
              <a:t>the more they play the higher their ranking. By setting goals, players not only measure their practiced improvement, but setting goals also helps players to monitor as well as limit or increase playing time according to goal success.</a:t>
            </a:r>
            <a:endParaRPr sz="17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student will demonstrate the ability to use goal-setting and decision-making</a:t>
            </a:r>
            <a:endParaRPr sz="17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700">
                <a:solidFill>
                  <a:schemeClr val="dk1"/>
                </a:solidFill>
                <a:latin typeface="Times New Roman"/>
                <a:ea typeface="Times New Roman"/>
                <a:cs typeface="Times New Roman"/>
                <a:sym typeface="Times New Roman"/>
              </a:rPr>
              <a:t>skills to enhance gaming success. The ability to utilise various strategies when making decisions related to gaming scenarios as well as personal experiences. </a:t>
            </a:r>
            <a:endParaRPr sz="17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They need to develop an action plan to obtain goals by utilising various decision-making models through a gaming scenario. Hence, they may determine which strategies are most conducive to certain situations.</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9"/>
          <p:cNvSpPr txBox="1"/>
          <p:nvPr/>
        </p:nvSpPr>
        <p:spPr>
          <a:xfrm>
            <a:off x="304800" y="76200"/>
            <a:ext cx="8671200" cy="5341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2.  </a:t>
            </a:r>
            <a:r>
              <a:rPr b="1" lang="en" sz="1600">
                <a:solidFill>
                  <a:schemeClr val="dk1"/>
                </a:solidFill>
                <a:latin typeface="Times New Roman"/>
                <a:ea typeface="Times New Roman"/>
                <a:cs typeface="Times New Roman"/>
                <a:sym typeface="Times New Roman"/>
              </a:rPr>
              <a:t>Strategic thinking and planning</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Sports require students to set goals, assess the competition and consider their individual strengths and weaknesses. As a member of a team, students learn to establish tactics, put together game plans and adjust execution as needed. Thinking quickly and strategically is part and parcel of any sport.</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3.  Team Building, Effective Communication</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Players need improvement plans to improve their gameplay. Apart from a few aspects of play, such as mechanical ability and positioning, improvement is closely tied with working with fellow players.</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The goal should be to help students analyze game data and break it down so that they communicate the strategy to others in a positive and helpful way. </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Simply practicing the mechanics of the game are not the only skills that make teams successful. Communication is also one of the keys to success. </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0"/>
          <p:cNvSpPr txBox="1"/>
          <p:nvPr/>
        </p:nvSpPr>
        <p:spPr>
          <a:xfrm>
            <a:off x="228600" y="228600"/>
            <a:ext cx="8756700" cy="3755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Realize the teamwork, compromise, communication, and problem solving that goes into competitive eSports, especially when playing team games. It will also highlight the problems that pop up if any team member refuses to cooperate, creating a dilemma for the others.</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Working with others. working well with others requires the development of countless additional skills like communication, assertiveness, and compromise. Conflict management, active listening, and respect.</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Provide appropriate support for a teammate in a team activity.</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Provide a variety of team-building activities that promote interaction between team members.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1"/>
          <p:cNvSpPr txBox="1"/>
          <p:nvPr/>
        </p:nvSpPr>
        <p:spPr>
          <a:xfrm>
            <a:off x="152400" y="152400"/>
            <a:ext cx="8861100" cy="467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4.  </a:t>
            </a:r>
            <a:r>
              <a:rPr b="1" lang="en" sz="1600">
                <a:solidFill>
                  <a:schemeClr val="dk1"/>
                </a:solidFill>
                <a:latin typeface="Times New Roman"/>
                <a:ea typeface="Times New Roman"/>
                <a:cs typeface="Times New Roman"/>
                <a:sym typeface="Times New Roman"/>
              </a:rPr>
              <a:t>Interpersonal Communication (Personal and Social Behavior)</a:t>
            </a:r>
            <a:endParaRPr b="1"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student will demonstrate the ability to use interpersonal communication</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skills that respects self and others in online gaming settings.</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Gamers respond to many different players and ingame characters while navigating ever-changing obstacles and scenarios. Being able to adapt and think quickly as well as communicate their strategies both verbally and nonverbally are all skills that gamers must have. </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In this lesson, students will practice thinking quickly and communicating to their teammates in a non-competitive environment. In addition, students will understand that gaming skills can be learned and perfected.</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Assign an effective communication activity and role play active-listening skills.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9"/>
          <p:cNvPicPr preferRelativeResize="0"/>
          <p:nvPr/>
        </p:nvPicPr>
        <p:blipFill>
          <a:blip r:embed="rId3">
            <a:alphaModFix/>
          </a:blip>
          <a:stretch>
            <a:fillRect/>
          </a:stretch>
        </p:blipFill>
        <p:spPr>
          <a:xfrm>
            <a:off x="0" y="152400"/>
            <a:ext cx="9143999" cy="474784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2"/>
          <p:cNvSpPr txBox="1"/>
          <p:nvPr/>
        </p:nvSpPr>
        <p:spPr>
          <a:xfrm>
            <a:off x="228600" y="152400"/>
            <a:ext cx="8691600" cy="6018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5.  </a:t>
            </a:r>
            <a:r>
              <a:rPr b="1" lang="en" sz="1600">
                <a:solidFill>
                  <a:schemeClr val="dk1"/>
                </a:solidFill>
                <a:latin typeface="Times New Roman"/>
                <a:ea typeface="Times New Roman"/>
                <a:cs typeface="Times New Roman"/>
                <a:sym typeface="Times New Roman"/>
              </a:rPr>
              <a:t>Managing success and failure. </a:t>
            </a:r>
            <a:endParaRPr b="1"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Learning to manage the emotions of losing and winning, helps kids become resilient.</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Conflicts appear during the course of the game and one of the most important aspects of mobas is the way players deal with these interpersonal conflicts. </a:t>
            </a:r>
            <a:endParaRPr sz="1600">
              <a:solidFill>
                <a:schemeClr val="dk1"/>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6.  </a:t>
            </a:r>
            <a:r>
              <a:rPr b="1" lang="en" sz="1600">
                <a:solidFill>
                  <a:schemeClr val="dk1"/>
                </a:solidFill>
                <a:latin typeface="Times New Roman"/>
                <a:ea typeface="Times New Roman"/>
                <a:cs typeface="Times New Roman"/>
                <a:sym typeface="Times New Roman"/>
              </a:rPr>
              <a:t>Promote healthy gaming habits</a:t>
            </a:r>
            <a:endParaRPr b="1"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Online gaming culture can sometimes be toxic. </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Examples include racist trash-talking, explicit comments when a female enters voice chat, and bullying teammates over perceived failures. </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Toxicity has pushed many players away from some of their favorite games, as the fun of mastering the mechanics is quickly soured by rude comments or typing angry lines of abuse.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83"/>
          <p:cNvSpPr txBox="1"/>
          <p:nvPr/>
        </p:nvSpPr>
        <p:spPr>
          <a:xfrm>
            <a:off x="228600" y="0"/>
            <a:ext cx="8738700" cy="504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solidFill>
                  <a:schemeClr val="dk1"/>
                </a:solidFill>
                <a:latin typeface="Times New Roman"/>
                <a:ea typeface="Times New Roman"/>
                <a:cs typeface="Times New Roman"/>
                <a:sym typeface="Times New Roman"/>
              </a:rPr>
              <a:t>7.  </a:t>
            </a:r>
            <a:r>
              <a:rPr b="1" lang="en" sz="1500">
                <a:solidFill>
                  <a:schemeClr val="dk1"/>
                </a:solidFill>
                <a:latin typeface="Times New Roman"/>
                <a:ea typeface="Times New Roman"/>
                <a:cs typeface="Times New Roman"/>
                <a:sym typeface="Times New Roman"/>
              </a:rPr>
              <a:t>Gaming Appreciation</a:t>
            </a:r>
            <a:endParaRPr b="1" sz="15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5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Values gaming for health, enjoyment, challenge, self-expression, and social interaction.</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One of the downfalls of online gaming can be the toxic environment that sometimes exists. Students will reflect on real-life toxic experiences and brainstorm how to handle and prevent them from happening. </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500">
                <a:solidFill>
                  <a:schemeClr val="dk1"/>
                </a:solidFill>
                <a:latin typeface="Times New Roman"/>
                <a:ea typeface="Times New Roman"/>
                <a:cs typeface="Times New Roman"/>
                <a:sym typeface="Times New Roman"/>
              </a:rPr>
              <a:t>“Code of Behavior” </a:t>
            </a:r>
            <a:endParaRPr b="1" sz="15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Establishes expectations and boundaries for students and clarifies what is and what is not acceptable gaming behavior. </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Identify positive behavior and establish strategies to promote positive behavior.</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Encourage others to apply appropriate etiquette in all online gaming settings.</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Showcase great sportsmanship by respecting teammates and opponents as well.</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Demonstrate empathy skills and appropriately respond to both success and disappointment.</a:t>
            </a:r>
            <a:endParaRPr>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Language may affect the outcome of the game and others' attitudes. Demolish toxic behavior in games.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4"/>
          <p:cNvSpPr txBox="1"/>
          <p:nvPr/>
        </p:nvSpPr>
        <p:spPr>
          <a:xfrm>
            <a:off x="304800" y="76200"/>
            <a:ext cx="8663100" cy="5062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8. Health Promotion and Preventative Care for Gamers</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student will comprehend concepts related to health promotion and preventative</a:t>
            </a:r>
            <a:endParaRPr sz="15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care in gamers as related to the following content areas </a:t>
            </a:r>
            <a:endParaRPr sz="15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i)  Nutrition</a:t>
            </a:r>
            <a:endParaRPr sz="15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ii) Injury prevention</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Although gaming may not be the job for the student currently, it is still good to understand and practice the guidelines established by OSHA to instill good habits that can prevent injury. </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There is a lack of regulation in terms of the mental and physical health of players. It is important to accept e-sports as a viable field and introduce the same health standards that we have for other sports and professions.</a:t>
            </a:r>
            <a:endParaRPr sz="15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  a)  Neck, Arms &amp; Wrist Exercises</a:t>
            </a:r>
            <a:endParaRPr b="1"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Anyone who experiences prolonged use of a computer can benefit from wrist stretches and wrist exercises to help avoid carpal tunnel or tendonitis. </a:t>
            </a:r>
            <a:endParaRPr b="1" sz="1500">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5"/>
          <p:cNvSpPr txBox="1"/>
          <p:nvPr/>
        </p:nvSpPr>
        <p:spPr>
          <a:xfrm>
            <a:off x="457200" y="228600"/>
            <a:ext cx="8578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458" name="Google Shape;458;p85"/>
          <p:cNvSpPr txBox="1"/>
          <p:nvPr/>
        </p:nvSpPr>
        <p:spPr>
          <a:xfrm>
            <a:off x="228600" y="76200"/>
            <a:ext cx="8691600" cy="5187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b)  </a:t>
            </a:r>
            <a:r>
              <a:rPr b="1" lang="en" sz="1600">
                <a:solidFill>
                  <a:schemeClr val="dk1"/>
                </a:solidFill>
                <a:latin typeface="Times New Roman"/>
                <a:ea typeface="Times New Roman"/>
                <a:cs typeface="Times New Roman"/>
                <a:sym typeface="Times New Roman"/>
              </a:rPr>
              <a:t>Personal health</a:t>
            </a:r>
            <a:endParaRPr b="1"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Students to discern the need for healthcare through breathing, muscle relaxation, and imagery management techniques.</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5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Identify and practise strategies to manage stress.</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5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Analyse short-term and long-term consequences of safe, risky, and harmful behaviors and recognise one's responsibility for self-management.</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c)   Mental and emotional health</a:t>
            </a:r>
            <a:endParaRPr b="1"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sz="10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solidFill>
                  <a:schemeClr val="dk1"/>
                </a:solidFill>
                <a:highlight>
                  <a:srgbClr val="FFFFFF"/>
                </a:highlight>
                <a:latin typeface="Times New Roman"/>
                <a:ea typeface="Times New Roman"/>
                <a:cs typeface="Times New Roman"/>
                <a:sym typeface="Times New Roman"/>
              </a:rPr>
              <a:t>Since the course of the games relies on a team of players working together towards the common goal of victory, the mental state of each of the players has a huge impact on the game result.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6"/>
          <p:cNvSpPr txBox="1"/>
          <p:nvPr/>
        </p:nvSpPr>
        <p:spPr>
          <a:xfrm>
            <a:off x="152400" y="152400"/>
            <a:ext cx="8861100" cy="46563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Analyse how behavior can impact health promotion and preventive care in players.</a:t>
            </a:r>
            <a:endParaRPr sz="1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Describe the importance of the interrelationships of mental, emotional, social, and physical health through e-sport.</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Analyse how public policies, e-sports governing bodies, and stakeholder communities impact the health promotion and preventive care in players.</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600">
                <a:solidFill>
                  <a:schemeClr val="dk1"/>
                </a:solidFill>
                <a:latin typeface="Times New Roman"/>
                <a:ea typeface="Times New Roman"/>
                <a:cs typeface="Times New Roman"/>
                <a:sym typeface="Times New Roman"/>
              </a:rPr>
              <a:t>   d)   </a:t>
            </a:r>
            <a:r>
              <a:rPr b="1" lang="en" sz="1600">
                <a:solidFill>
                  <a:schemeClr val="dk1"/>
                </a:solidFill>
                <a:latin typeface="Times New Roman"/>
                <a:ea typeface="Times New Roman"/>
                <a:cs typeface="Times New Roman"/>
                <a:sym typeface="Times New Roman"/>
              </a:rPr>
              <a:t>Substance abuse, misuse, abuse, and addiction</a:t>
            </a:r>
            <a:endParaRPr b="1"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1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Instill pro-social values for all participants. </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Principles and standards of behavior like good sportsmanship, fairness, and respect. Persistence, honesty, fun and healthy competition. These values can buoy participants throughout their lives.</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7"/>
          <p:cNvSpPr txBox="1"/>
          <p:nvPr/>
        </p:nvSpPr>
        <p:spPr>
          <a:xfrm>
            <a:off x="228600" y="0"/>
            <a:ext cx="8795100" cy="507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u="sng">
                <a:solidFill>
                  <a:schemeClr val="dk1"/>
                </a:solidFill>
                <a:latin typeface="Times New Roman"/>
                <a:ea typeface="Times New Roman"/>
                <a:cs typeface="Times New Roman"/>
                <a:sym typeface="Times New Roman"/>
              </a:rPr>
              <a:t>References:-</a:t>
            </a:r>
            <a:endParaRPr b="1" sz="1300" u="sng">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b="1" i="1" lang="en" sz="1300">
                <a:solidFill>
                  <a:schemeClr val="dk1"/>
                </a:solidFill>
                <a:latin typeface="Times New Roman"/>
                <a:ea typeface="Times New Roman"/>
                <a:cs typeface="Times New Roman"/>
                <a:sym typeface="Times New Roman"/>
              </a:rPr>
              <a:t>Multiplayer online games: origins, players, and social dynamics. Freeman, Guo. 2018. Boca Raton, FL: CRC Press.</a:t>
            </a:r>
            <a:endParaRPr b="1" i="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i="1"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b="1" i="1" lang="en" sz="1300">
                <a:solidFill>
                  <a:schemeClr val="dk1"/>
                </a:solidFill>
                <a:latin typeface="Times New Roman"/>
                <a:ea typeface="Times New Roman"/>
                <a:cs typeface="Times New Roman"/>
                <a:sym typeface="Times New Roman"/>
              </a:rPr>
              <a:t>Game plan: great designs that changed the face of computer gaming. Curran, Ste. 2017. Switzerland: RotoVision.</a:t>
            </a:r>
            <a:endParaRPr b="1" i="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i="1" lang="en" sz="1300">
                <a:solidFill>
                  <a:schemeClr val="dk1"/>
                </a:solidFill>
                <a:latin typeface="Times New Roman"/>
                <a:ea typeface="Times New Roman"/>
                <a:cs typeface="Times New Roman"/>
                <a:sym typeface="Times New Roman"/>
              </a:rPr>
              <a:t>Raising the stakes: e-sports and the professionalization of computer gaming. Taylor, TL. Cambridge, Mass: MIT Press.2012</a:t>
            </a:r>
            <a:endParaRPr i="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i="1" lang="en" sz="1300">
                <a:solidFill>
                  <a:schemeClr val="dk1"/>
                </a:solidFill>
                <a:latin typeface="Times New Roman"/>
                <a:ea typeface="Times New Roman"/>
                <a:cs typeface="Times New Roman"/>
                <a:sym typeface="Times New Roman"/>
              </a:rPr>
              <a:t>A to Z world sports: 175 countries - individual sSports participation, private sports clubs, school sports, professional sports, major spectator sporting events. Sibylla Putzi, 2018. Petaluma: World Trade Press.</a:t>
            </a:r>
            <a:endParaRPr i="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i="1" lang="en" sz="1300">
                <a:solidFill>
                  <a:schemeClr val="dk1"/>
                </a:solidFill>
                <a:latin typeface="Times New Roman"/>
                <a:ea typeface="Times New Roman"/>
                <a:cs typeface="Times New Roman"/>
                <a:sym typeface="Times New Roman"/>
              </a:rPr>
              <a:t>Sports videogames. Consalvo, Mia. 2013. New York; Oxfordshire, England: Routledge</a:t>
            </a:r>
            <a:endParaRPr i="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i="1" lang="en" sz="1300">
                <a:solidFill>
                  <a:schemeClr val="dk1"/>
                </a:solidFill>
                <a:latin typeface="Times New Roman"/>
                <a:ea typeface="Times New Roman"/>
                <a:cs typeface="Times New Roman"/>
                <a:sym typeface="Times New Roman"/>
              </a:rPr>
              <a:t>Playing to win: sports, video games, and the culture of play. Brookey, Robert Alan. 2015. Bloomington: Indiana University Press.</a:t>
            </a:r>
            <a:endParaRPr i="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i="1" lang="en" sz="1300">
                <a:solidFill>
                  <a:schemeClr val="dk1"/>
                </a:solidFill>
                <a:latin typeface="Times New Roman"/>
                <a:ea typeface="Times New Roman"/>
                <a:cs typeface="Times New Roman"/>
                <a:sym typeface="Times New Roman"/>
              </a:rPr>
              <a:t>Innovation and strategy of online games. Jong, H. Wi. 2009. London: Imperial College Press.</a:t>
            </a:r>
            <a:endParaRPr i="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i="1"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i="1" lang="en" sz="1300">
                <a:solidFill>
                  <a:schemeClr val="dk1"/>
                </a:solidFill>
                <a:latin typeface="Times New Roman"/>
                <a:ea typeface="Times New Roman"/>
                <a:cs typeface="Times New Roman"/>
                <a:sym typeface="Times New Roman"/>
              </a:rPr>
              <a:t>eSport management: embracing eSport education and research opportunities. Funk, Daniel C. 2018. Sport management review: ScienceDirect Freedom Collection 2020.</a:t>
            </a:r>
            <a:endParaRPr i="1" sz="1300">
              <a:solidFill>
                <a:schemeClr val="dk1"/>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aphicFrame>
        <p:nvGraphicFramePr>
          <p:cNvPr id="473" name="Google Shape;473;p88"/>
          <p:cNvGraphicFramePr/>
          <p:nvPr/>
        </p:nvGraphicFramePr>
        <p:xfrm>
          <a:off x="87625" y="18625"/>
          <a:ext cx="3000000" cy="3000000"/>
        </p:xfrm>
        <a:graphic>
          <a:graphicData uri="http://schemas.openxmlformats.org/drawingml/2006/table">
            <a:tbl>
              <a:tblPr>
                <a:noFill/>
                <a:tableStyleId>{648CE59F-C69F-480F-86A4-4126ED7977F4}</a:tableStyleId>
              </a:tblPr>
              <a:tblGrid>
                <a:gridCol w="2048275"/>
                <a:gridCol w="898225"/>
                <a:gridCol w="2595025"/>
                <a:gridCol w="1199850"/>
                <a:gridCol w="2227375"/>
              </a:tblGrid>
              <a:tr h="597925">
                <a:tc>
                  <a:txBody>
                    <a:bodyPr/>
                    <a:lstStyle/>
                    <a:p>
                      <a:pPr indent="0" lvl="0" marL="0" rtl="0" algn="ctr">
                        <a:spcBef>
                          <a:spcPts val="0"/>
                        </a:spcBef>
                        <a:spcAft>
                          <a:spcPts val="0"/>
                        </a:spcAft>
                        <a:buNone/>
                      </a:pPr>
                      <a:r>
                        <a:rPr b="1" lang="en">
                          <a:solidFill>
                            <a:schemeClr val="lt1"/>
                          </a:solidFill>
                        </a:rPr>
                        <a:t>Component</a:t>
                      </a:r>
                      <a:endParaRPr b="1">
                        <a:solidFill>
                          <a:schemeClr val="lt1"/>
                        </a:solidFill>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chemeClr val="lt1"/>
                          </a:solidFill>
                        </a:rPr>
                        <a:t>Overall %</a:t>
                      </a:r>
                      <a:endParaRPr b="1">
                        <a:solidFill>
                          <a:schemeClr val="lt1"/>
                        </a:solidFill>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chemeClr val="lt1"/>
                          </a:solidFill>
                        </a:rPr>
                        <a:t>Description</a:t>
                      </a:r>
                      <a:endParaRPr b="1">
                        <a:solidFill>
                          <a:schemeClr val="lt1"/>
                        </a:solidFill>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chemeClr val="lt1"/>
                          </a:solidFill>
                        </a:rPr>
                        <a:t>Breakdown</a:t>
                      </a:r>
                      <a:endParaRPr b="1">
                        <a:solidFill>
                          <a:schemeClr val="lt1"/>
                        </a:solidFill>
                      </a:endParaRPr>
                    </a:p>
                    <a:p>
                      <a:pPr indent="0" lvl="0" marL="0" rtl="0" algn="ctr">
                        <a:spcBef>
                          <a:spcPts val="0"/>
                        </a:spcBef>
                        <a:spcAft>
                          <a:spcPts val="0"/>
                        </a:spcAft>
                        <a:buNone/>
                      </a:pPr>
                      <a:r>
                        <a:rPr b="1" lang="en">
                          <a:solidFill>
                            <a:schemeClr val="lt1"/>
                          </a:solidFill>
                        </a:rPr>
                        <a:t>%</a:t>
                      </a:r>
                      <a:endParaRPr b="1">
                        <a:solidFill>
                          <a:schemeClr val="lt1"/>
                        </a:solidFill>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chemeClr val="lt1"/>
                          </a:solidFill>
                        </a:rPr>
                        <a:t>Remarks</a:t>
                      </a:r>
                      <a:endParaRPr b="1">
                        <a:solidFill>
                          <a:schemeClr val="lt1"/>
                        </a:solidFill>
                      </a:endParaRPr>
                    </a:p>
                  </a:txBody>
                  <a:tcPr marT="91425" marB="91425" marR="91425" marL="91425">
                    <a:solidFill>
                      <a:schemeClr val="dk1"/>
                    </a:solidFill>
                  </a:tcPr>
                </a:tc>
              </a:tr>
              <a:tr h="388650">
                <a:tc>
                  <a:txBody>
                    <a:bodyPr/>
                    <a:lstStyle/>
                    <a:p>
                      <a:pPr indent="0" lvl="0" marL="0" rtl="0" algn="l">
                        <a:spcBef>
                          <a:spcPts val="0"/>
                        </a:spcBef>
                        <a:spcAft>
                          <a:spcPts val="0"/>
                        </a:spcAft>
                        <a:buNone/>
                      </a:pPr>
                      <a:r>
                        <a:rPr lang="en"/>
                        <a:t>Attendance</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11 + 3 (coqday)</a:t>
                      </a:r>
                      <a:endParaRPr/>
                    </a:p>
                  </a:txBody>
                  <a:tcPr marT="91425" marB="91425" marR="91425" marL="91425"/>
                </a:tc>
                <a:tc>
                  <a:txBody>
                    <a:bodyPr/>
                    <a:lstStyle/>
                    <a:p>
                      <a:pPr indent="0" lvl="0" marL="0" rtl="0" algn="ctr">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None/>
                      </a:pPr>
                      <a:r>
                        <a:rPr lang="en"/>
                        <a:t>Must fulfill attendance</a:t>
                      </a:r>
                      <a:endParaRPr/>
                    </a:p>
                  </a:txBody>
                  <a:tcPr marT="91425" marB="91425" marR="91425" marL="91425"/>
                </a:tc>
              </a:tr>
              <a:tr h="597925">
                <a:tc>
                  <a:txBody>
                    <a:bodyPr/>
                    <a:lstStyle/>
                    <a:p>
                      <a:pPr indent="0" lvl="0" marL="0" rtl="0" algn="l">
                        <a:spcBef>
                          <a:spcPts val="0"/>
                        </a:spcBef>
                        <a:spcAft>
                          <a:spcPts val="0"/>
                        </a:spcAft>
                        <a:buNone/>
                      </a:pPr>
                      <a:r>
                        <a:rPr lang="en"/>
                        <a:t>Log book</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Submission by session 8</a:t>
                      </a:r>
                      <a:endParaRPr/>
                    </a:p>
                  </a:txBody>
                  <a:tcPr marT="91425" marB="91425" marR="91425" marL="91425"/>
                </a:tc>
                <a:tc>
                  <a:txBody>
                    <a:bodyPr/>
                    <a:lstStyle/>
                    <a:p>
                      <a:pPr indent="0" lvl="0" marL="0" rtl="0" algn="ctr">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None/>
                      </a:pPr>
                      <a:r>
                        <a:rPr lang="en"/>
                        <a:t>Late submission minus mark</a:t>
                      </a:r>
                      <a:endParaRPr/>
                    </a:p>
                  </a:txBody>
                  <a:tcPr marT="91425" marB="91425" marR="91425" marL="91425"/>
                </a:tc>
              </a:tr>
              <a:tr h="515100">
                <a:tc rowSpan="2">
                  <a:txBody>
                    <a:bodyPr/>
                    <a:lstStyle/>
                    <a:p>
                      <a:pPr indent="0" lvl="0" marL="0" rtl="0" algn="l">
                        <a:spcBef>
                          <a:spcPts val="0"/>
                        </a:spcBef>
                        <a:spcAft>
                          <a:spcPts val="0"/>
                        </a:spcAft>
                        <a:buNone/>
                      </a:pPr>
                      <a:r>
                        <a:rPr lang="en"/>
                        <a:t>Skill Test 1 -</a:t>
                      </a:r>
                      <a:endParaRPr/>
                    </a:p>
                    <a:p>
                      <a:pPr indent="0" lvl="0" marL="0" rtl="0" algn="l">
                        <a:spcBef>
                          <a:spcPts val="0"/>
                        </a:spcBef>
                        <a:spcAft>
                          <a:spcPts val="0"/>
                        </a:spcAft>
                        <a:buNone/>
                      </a:pPr>
                      <a:r>
                        <a:rPr lang="en"/>
                        <a:t>Quiz &amp; Presentation</a:t>
                      </a:r>
                      <a:endParaRPr/>
                    </a:p>
                  </a:txBody>
                  <a:tcPr marT="91425" marB="91425" marR="91425" marL="91425">
                    <a:solidFill>
                      <a:schemeClr val="accent4"/>
                    </a:solidFill>
                  </a:tcPr>
                </a:tc>
                <a:tc rowSpan="2">
                  <a:txBody>
                    <a:bodyPr/>
                    <a:lstStyle/>
                    <a:p>
                      <a:pPr indent="0" lvl="0" marL="0" rtl="0" algn="ctr">
                        <a:spcBef>
                          <a:spcPts val="0"/>
                        </a:spcBef>
                        <a:spcAft>
                          <a:spcPts val="0"/>
                        </a:spcAft>
                        <a:buNone/>
                      </a:pPr>
                      <a:r>
                        <a:rPr lang="en"/>
                        <a:t>20</a:t>
                      </a:r>
                      <a:endParaRPr/>
                    </a:p>
                  </a:txBody>
                  <a:tcPr marT="91425" marB="91425" marR="91425" marL="91425">
                    <a:solidFill>
                      <a:schemeClr val="accent4"/>
                    </a:solidFill>
                  </a:tcPr>
                </a:tc>
                <a:tc>
                  <a:txBody>
                    <a:bodyPr/>
                    <a:lstStyle/>
                    <a:p>
                      <a:pPr indent="0" lvl="0" marL="0" rtl="0" algn="l">
                        <a:spcBef>
                          <a:spcPts val="0"/>
                        </a:spcBef>
                        <a:spcAft>
                          <a:spcPts val="0"/>
                        </a:spcAft>
                        <a:buNone/>
                      </a:pPr>
                      <a:r>
                        <a:rPr lang="en"/>
                        <a:t>Quiz (25 MCQ)</a:t>
                      </a:r>
                      <a:endParaRPr/>
                    </a:p>
                  </a:txBody>
                  <a:tcPr marT="91425" marB="91425" marR="91425" marL="91425">
                    <a:solidFill>
                      <a:schemeClr val="accent4"/>
                    </a:solidFill>
                  </a:tcPr>
                </a:tc>
                <a:tc>
                  <a:txBody>
                    <a:bodyPr/>
                    <a:lstStyle/>
                    <a:p>
                      <a:pPr indent="0" lvl="0" marL="0" rtl="0" algn="ctr">
                        <a:spcBef>
                          <a:spcPts val="0"/>
                        </a:spcBef>
                        <a:spcAft>
                          <a:spcPts val="0"/>
                        </a:spcAft>
                        <a:buNone/>
                      </a:pPr>
                      <a:r>
                        <a:rPr lang="en"/>
                        <a:t>50</a:t>
                      </a:r>
                      <a:endParaRPr/>
                    </a:p>
                  </a:txBody>
                  <a:tcPr marT="91425" marB="91425" marR="91425" marL="91425">
                    <a:solidFill>
                      <a:schemeClr val="accent4"/>
                    </a:solidFill>
                  </a:tcPr>
                </a:tc>
                <a:tc>
                  <a:txBody>
                    <a:bodyPr/>
                    <a:lstStyle/>
                    <a:p>
                      <a:pPr indent="0" lvl="0" marL="0" rtl="0" algn="l">
                        <a:spcBef>
                          <a:spcPts val="0"/>
                        </a:spcBef>
                        <a:spcAft>
                          <a:spcPts val="0"/>
                        </a:spcAft>
                        <a:buNone/>
                      </a:pPr>
                      <a:r>
                        <a:rPr lang="en"/>
                        <a:t>Session 10</a:t>
                      </a:r>
                      <a:endParaRPr/>
                    </a:p>
                  </a:txBody>
                  <a:tcPr marT="91425" marB="91425" marR="91425" marL="91425">
                    <a:solidFill>
                      <a:schemeClr val="accent4"/>
                    </a:solidFill>
                  </a:tcPr>
                </a:tc>
              </a:tr>
              <a:tr h="461075">
                <a:tc vMerge="1"/>
                <a:tc vMerge="1"/>
                <a:tc>
                  <a:txBody>
                    <a:bodyPr/>
                    <a:lstStyle/>
                    <a:p>
                      <a:pPr indent="0" lvl="0" marL="0" rtl="0" algn="l">
                        <a:spcBef>
                          <a:spcPts val="0"/>
                        </a:spcBef>
                        <a:spcAft>
                          <a:spcPts val="0"/>
                        </a:spcAft>
                        <a:buNone/>
                      </a:pPr>
                      <a:r>
                        <a:rPr lang="en"/>
                        <a:t>Group presentation</a:t>
                      </a:r>
                      <a:endParaRPr/>
                    </a:p>
                  </a:txBody>
                  <a:tcPr marT="91425" marB="91425" marR="91425" marL="91425">
                    <a:solidFill>
                      <a:schemeClr val="accent4"/>
                    </a:solidFill>
                  </a:tcPr>
                </a:tc>
                <a:tc>
                  <a:txBody>
                    <a:bodyPr/>
                    <a:lstStyle/>
                    <a:p>
                      <a:pPr indent="0" lvl="0" marL="0" rtl="0" algn="ctr">
                        <a:spcBef>
                          <a:spcPts val="0"/>
                        </a:spcBef>
                        <a:spcAft>
                          <a:spcPts val="0"/>
                        </a:spcAft>
                        <a:buNone/>
                      </a:pPr>
                      <a:r>
                        <a:rPr lang="en"/>
                        <a:t>50</a:t>
                      </a:r>
                      <a:endParaRPr/>
                    </a:p>
                  </a:txBody>
                  <a:tcPr marT="91425" marB="91425" marR="91425" marL="91425">
                    <a:solidFill>
                      <a:schemeClr val="accent4"/>
                    </a:solidFill>
                  </a:tcPr>
                </a:tc>
                <a:tc>
                  <a:txBody>
                    <a:bodyPr/>
                    <a:lstStyle/>
                    <a:p>
                      <a:pPr indent="0" lvl="0" marL="0" rtl="0" algn="l">
                        <a:spcBef>
                          <a:spcPts val="0"/>
                        </a:spcBef>
                        <a:spcAft>
                          <a:spcPts val="0"/>
                        </a:spcAft>
                        <a:buNone/>
                      </a:pPr>
                      <a:r>
                        <a:rPr lang="en"/>
                        <a:t>Session 9</a:t>
                      </a:r>
                      <a:endParaRPr/>
                    </a:p>
                  </a:txBody>
                  <a:tcPr marT="91425" marB="91425" marR="91425" marL="91425">
                    <a:solidFill>
                      <a:schemeClr val="accent4"/>
                    </a:solidFill>
                  </a:tcPr>
                </a:tc>
              </a:tr>
              <a:tr h="679750">
                <a:tc rowSpan="2">
                  <a:txBody>
                    <a:bodyPr/>
                    <a:lstStyle/>
                    <a:p>
                      <a:pPr indent="0" lvl="0" marL="0" rtl="0" algn="l">
                        <a:spcBef>
                          <a:spcPts val="0"/>
                        </a:spcBef>
                        <a:spcAft>
                          <a:spcPts val="0"/>
                        </a:spcAft>
                        <a:buNone/>
                      </a:pPr>
                      <a:r>
                        <a:rPr lang="en">
                          <a:solidFill>
                            <a:schemeClr val="dk1"/>
                          </a:solidFill>
                        </a:rPr>
                        <a:t>Skill Test 2 - </a:t>
                      </a:r>
                      <a:endParaRPr>
                        <a:solidFill>
                          <a:schemeClr val="dk1"/>
                        </a:solidFill>
                      </a:endParaRPr>
                    </a:p>
                    <a:p>
                      <a:pPr indent="0" lvl="0" marL="0" rtl="0" algn="l">
                        <a:spcBef>
                          <a:spcPts val="0"/>
                        </a:spcBef>
                        <a:spcAft>
                          <a:spcPts val="0"/>
                        </a:spcAft>
                        <a:buNone/>
                      </a:pPr>
                      <a:r>
                        <a:rPr lang="en">
                          <a:solidFill>
                            <a:schemeClr val="dk1"/>
                          </a:solidFill>
                        </a:rPr>
                        <a:t>Practical</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93C47D"/>
                    </a:solidFill>
                  </a:tcPr>
                </a:tc>
                <a:tc rowSpan="2">
                  <a:txBody>
                    <a:bodyPr/>
                    <a:lstStyle/>
                    <a:p>
                      <a:pPr indent="0" lvl="0" marL="0" rtl="0" algn="ctr">
                        <a:spcBef>
                          <a:spcPts val="0"/>
                        </a:spcBef>
                        <a:spcAft>
                          <a:spcPts val="0"/>
                        </a:spcAft>
                        <a:buNone/>
                      </a:pPr>
                      <a:r>
                        <a:rPr lang="en"/>
                        <a:t>20</a:t>
                      </a:r>
                      <a:endParaRPr/>
                    </a:p>
                  </a:txBody>
                  <a:tcPr marT="91425" marB="91425" marR="91425" marL="91425">
                    <a:lnB cap="flat" cmpd="sng" w="9525">
                      <a:solidFill>
                        <a:srgbClr val="9E9E9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6</a:t>
                      </a:r>
                      <a:r>
                        <a:rPr lang="en"/>
                        <a:t> Custom games</a:t>
                      </a:r>
                      <a:endParaRPr/>
                    </a:p>
                  </a:txBody>
                  <a:tcPr marT="91425" marB="91425" marR="91425" marL="91425">
                    <a:solidFill>
                      <a:srgbClr val="93C47D"/>
                    </a:solidFill>
                  </a:tcPr>
                </a:tc>
                <a:tc>
                  <a:txBody>
                    <a:bodyPr/>
                    <a:lstStyle/>
                    <a:p>
                      <a:pPr indent="0" lvl="0" marL="0" rtl="0" algn="ctr">
                        <a:spcBef>
                          <a:spcPts val="0"/>
                        </a:spcBef>
                        <a:spcAft>
                          <a:spcPts val="0"/>
                        </a:spcAft>
                        <a:buNone/>
                      </a:pPr>
                      <a:r>
                        <a:rPr lang="en"/>
                        <a:t>50</a:t>
                      </a:r>
                      <a:endParaRPr/>
                    </a:p>
                  </a:txBody>
                  <a:tcPr marT="91425" marB="91425" marR="91425" marL="91425">
                    <a:solidFill>
                      <a:srgbClr val="93C47D"/>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Total score of 6 games (capped at 50)</a:t>
                      </a:r>
                      <a:endParaRPr/>
                    </a:p>
                  </a:txBody>
                  <a:tcPr marT="91425" marB="91425" marR="91425" marL="91425">
                    <a:solidFill>
                      <a:srgbClr val="93C47D"/>
                    </a:solidFill>
                  </a:tcPr>
                </a:tc>
              </a:tr>
              <a:tr h="670425">
                <a:tc vMerge="1"/>
                <a:tc vMerge="1"/>
                <a:tc>
                  <a:txBody>
                    <a:bodyPr/>
                    <a:lstStyle/>
                    <a:p>
                      <a:pPr indent="0" lvl="0" marL="0" rtl="0" algn="l">
                        <a:spcBef>
                          <a:spcPts val="0"/>
                        </a:spcBef>
                        <a:spcAft>
                          <a:spcPts val="0"/>
                        </a:spcAft>
                        <a:buNone/>
                      </a:pPr>
                      <a:r>
                        <a:rPr lang="en"/>
                        <a:t>6</a:t>
                      </a:r>
                      <a:r>
                        <a:rPr lang="en"/>
                        <a:t> Classic games</a:t>
                      </a:r>
                      <a:endParaRPr/>
                    </a:p>
                  </a:txBody>
                  <a:tcPr marT="91425" marB="91425" marR="91425" marL="91425">
                    <a:lnB cap="flat" cmpd="sng" w="9525">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
                        <a:t>50</a:t>
                      </a:r>
                      <a:endParaRPr/>
                    </a:p>
                  </a:txBody>
                  <a:tcPr marT="91425" marB="91425" marR="91425" marL="91425">
                    <a:lnB cap="flat" cmpd="sng" w="9525">
                      <a:solidFill>
                        <a:srgbClr val="9E9E9E"/>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a:t>Total score of 6 games (capped at 50)</a:t>
                      </a:r>
                      <a:endParaRPr/>
                    </a:p>
                  </a:txBody>
                  <a:tcPr marT="91425" marB="91425" marR="91425" marL="91425">
                    <a:solidFill>
                      <a:srgbClr val="93C47D"/>
                    </a:solidFill>
                  </a:tcPr>
                </a:tc>
              </a:tr>
              <a:tr h="570925">
                <a:tc>
                  <a:txBody>
                    <a:bodyPr/>
                    <a:lstStyle/>
                    <a:p>
                      <a:pPr indent="0" lvl="0" marL="0" rtl="0" algn="l">
                        <a:spcBef>
                          <a:spcPts val="0"/>
                        </a:spcBef>
                        <a:spcAft>
                          <a:spcPts val="0"/>
                        </a:spcAft>
                        <a:buNone/>
                      </a:pPr>
                      <a:r>
                        <a:rPr lang="en"/>
                        <a:t>Involvement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Commitment &amp; attitude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Bonus</a:t>
                      </a:r>
                      <a:endParaRPr/>
                    </a:p>
                  </a:txBody>
                  <a:tcPr marT="91425" marB="91425" marR="91425" marL="91425">
                    <a:lnL cap="flat" cmpd="sng" w="9525">
                      <a:solidFill>
                        <a:srgbClr val="9E9E9E"/>
                      </a:solidFill>
                      <a:prstDash val="solid"/>
                      <a:round/>
                      <a:headEnd len="sm" w="sm" type="none"/>
                      <a:tailEnd len="sm" w="sm" type="none"/>
                    </a:lnL>
                  </a:tcPr>
                </a:tc>
              </a:tr>
              <a:tr h="597925">
                <a:tc>
                  <a:txBody>
                    <a:bodyPr/>
                    <a:lstStyle/>
                    <a:p>
                      <a:pPr indent="0" lvl="0" marL="0" rtl="0" algn="l">
                        <a:spcBef>
                          <a:spcPts val="0"/>
                        </a:spcBef>
                        <a:spcAft>
                          <a:spcPts val="0"/>
                        </a:spcAft>
                        <a:buNone/>
                      </a:pPr>
                      <a:r>
                        <a:rPr lang="en"/>
                        <a:t>Achievement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Competition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CoQ Day (4 hours)</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9"/>
          <p:cNvSpPr txBox="1"/>
          <p:nvPr>
            <p:ph type="ctrTitle"/>
          </p:nvPr>
        </p:nvSpPr>
        <p:spPr>
          <a:xfrm>
            <a:off x="311708" y="27532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1.  </a:t>
            </a:r>
            <a:r>
              <a:rPr lang="en" sz="1600"/>
              <a:t>Which of the heroes below is NOT a tank?</a:t>
            </a:r>
            <a:endParaRPr sz="1600"/>
          </a:p>
          <a:p>
            <a:pPr indent="0" lvl="0" marL="0" rtl="0" algn="l">
              <a:spcBef>
                <a:spcPts val="0"/>
              </a:spcBef>
              <a:spcAft>
                <a:spcPts val="0"/>
              </a:spcAft>
              <a:buNone/>
            </a:pPr>
            <a:r>
              <a:rPr lang="en" sz="1600"/>
              <a:t>        </a:t>
            </a:r>
            <a:r>
              <a:rPr lang="en" sz="1600"/>
              <a:t>(a)  </a:t>
            </a:r>
            <a:r>
              <a:rPr lang="en" sz="1600"/>
              <a:t>Hylos         (b)  Baxia         (c)  Balmond       (d)  Esmeralda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2.  </a:t>
            </a:r>
            <a:r>
              <a:rPr lang="en" sz="1600"/>
              <a:t>How many times ‘death sonata’ fired by marksman, Granger for its Ultimate?</a:t>
            </a:r>
            <a:endParaRPr sz="1600"/>
          </a:p>
          <a:p>
            <a:pPr indent="0" lvl="0" marL="457200" rtl="0" algn="l">
              <a:spcBef>
                <a:spcPts val="0"/>
              </a:spcBef>
              <a:spcAft>
                <a:spcPts val="0"/>
              </a:spcAft>
              <a:buClr>
                <a:schemeClr val="dk1"/>
              </a:buClr>
              <a:buSzPts val="1100"/>
              <a:buFont typeface="Arial"/>
              <a:buNone/>
            </a:pPr>
            <a:r>
              <a:rPr lang="en" sz="1600"/>
              <a:t>(a)  1                (b)  2                (c)  3                   (d)  4</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3.  </a:t>
            </a:r>
            <a:r>
              <a:rPr lang="en" sz="1600"/>
              <a:t>How many golds in total awarded to teammates once took down the cyroturtle?</a:t>
            </a:r>
            <a:endParaRPr sz="1600"/>
          </a:p>
          <a:p>
            <a:pPr indent="0" lvl="0" marL="457200" rtl="0" algn="l">
              <a:spcBef>
                <a:spcPts val="0"/>
              </a:spcBef>
              <a:spcAft>
                <a:spcPts val="0"/>
              </a:spcAft>
              <a:buClr>
                <a:schemeClr val="dk1"/>
              </a:buClr>
              <a:buSzPts val="1100"/>
              <a:buFont typeface="Arial"/>
              <a:buNone/>
            </a:pPr>
            <a:r>
              <a:rPr lang="en" sz="1600"/>
              <a:t>(a)  600            (b)  800            (c) 1000              (d)  1200</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4. How many heroes in total can be banned during draft pick in ranked mode?</a:t>
            </a:r>
            <a:endParaRPr sz="1600"/>
          </a:p>
          <a:p>
            <a:pPr indent="0" lvl="0" marL="457200" rtl="0" algn="l">
              <a:spcBef>
                <a:spcPts val="0"/>
              </a:spcBef>
              <a:spcAft>
                <a:spcPts val="0"/>
              </a:spcAft>
              <a:buNone/>
            </a:pPr>
            <a:r>
              <a:rPr lang="en" sz="1600"/>
              <a:t>(a)  3                (b)  4                (c)  5                   (d)  6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rPr lang="en" sz="1600"/>
              <a:t>5. In which menu players can set the heroes’ build items on main interface?</a:t>
            </a:r>
            <a:endParaRPr sz="1600"/>
          </a:p>
          <a:p>
            <a:pPr indent="0" lvl="0" marL="457200" rtl="0" algn="l">
              <a:spcBef>
                <a:spcPts val="0"/>
              </a:spcBef>
              <a:spcAft>
                <a:spcPts val="0"/>
              </a:spcAft>
              <a:buNone/>
            </a:pPr>
            <a:r>
              <a:rPr lang="en" sz="1600"/>
              <a:t>(a)  </a:t>
            </a:r>
            <a:r>
              <a:rPr lang="en" sz="1600"/>
              <a:t>Preparation        (b)  Leaderboards         (c)  Achievements       (d) Inventory</a:t>
            </a:r>
            <a:endParaRPr sz="16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90"/>
          <p:cNvSpPr txBox="1"/>
          <p:nvPr>
            <p:ph idx="1" type="subTitle"/>
          </p:nvPr>
        </p:nvSpPr>
        <p:spPr>
          <a:xfrm>
            <a:off x="379275" y="112925"/>
            <a:ext cx="8520600" cy="930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10">
                <a:solidFill>
                  <a:schemeClr val="dk1"/>
                </a:solidFill>
              </a:rPr>
              <a:t>M</a:t>
            </a:r>
            <a:r>
              <a:rPr lang="en" sz="1910">
                <a:solidFill>
                  <a:schemeClr val="dk1"/>
                </a:solidFill>
              </a:rPr>
              <a:t>embers need to </a:t>
            </a:r>
            <a:r>
              <a:rPr lang="en" sz="1910">
                <a:solidFill>
                  <a:schemeClr val="dk1"/>
                </a:solidFill>
              </a:rPr>
              <a:t>explain</a:t>
            </a:r>
            <a:r>
              <a:rPr lang="en" sz="1910">
                <a:solidFill>
                  <a:schemeClr val="dk1"/>
                </a:solidFill>
              </a:rPr>
              <a:t> his/her role with their hero in the scenario when presenting the game META video clip in class (10%) :-</a:t>
            </a:r>
            <a:endParaRPr sz="1910">
              <a:solidFill>
                <a:schemeClr val="dk1"/>
              </a:solidFill>
            </a:endParaRPr>
          </a:p>
          <a:p>
            <a:pPr indent="-337185" lvl="0" marL="457200" rtl="0" algn="l">
              <a:lnSpc>
                <a:spcPct val="150000"/>
              </a:lnSpc>
              <a:spcBef>
                <a:spcPts val="0"/>
              </a:spcBef>
              <a:spcAft>
                <a:spcPts val="0"/>
              </a:spcAft>
              <a:buClr>
                <a:schemeClr val="dk1"/>
              </a:buClr>
              <a:buSzPts val="1710"/>
              <a:buAutoNum type="arabicPeriod"/>
            </a:pPr>
            <a:r>
              <a:rPr i="1" lang="en" sz="1710">
                <a:solidFill>
                  <a:schemeClr val="dk1"/>
                </a:solidFill>
              </a:rPr>
              <a:t>What is your strategy to counter AOE, Stun &amp; High Damage skills?</a:t>
            </a:r>
            <a:endParaRPr i="1" sz="1710">
              <a:solidFill>
                <a:schemeClr val="dk1"/>
              </a:solidFill>
            </a:endParaRPr>
          </a:p>
          <a:p>
            <a:pPr indent="-337185" lvl="0" marL="457200" rtl="0" algn="l">
              <a:lnSpc>
                <a:spcPct val="150000"/>
              </a:lnSpc>
              <a:spcBef>
                <a:spcPts val="0"/>
              </a:spcBef>
              <a:spcAft>
                <a:spcPts val="0"/>
              </a:spcAft>
              <a:buClr>
                <a:schemeClr val="dk1"/>
              </a:buClr>
              <a:buSzPts val="1710"/>
              <a:buAutoNum type="arabicPeriod"/>
            </a:pPr>
            <a:r>
              <a:rPr i="1" lang="en" sz="1710">
                <a:solidFill>
                  <a:schemeClr val="dk1"/>
                </a:solidFill>
              </a:rPr>
              <a:t>How is my team combo skills work together to sustain the war?</a:t>
            </a:r>
            <a:endParaRPr i="1" sz="1710">
              <a:solidFill>
                <a:schemeClr val="dk1"/>
              </a:solidFill>
            </a:endParaRPr>
          </a:p>
          <a:p>
            <a:pPr indent="0" lvl="0" marL="0" rtl="0" algn="l">
              <a:lnSpc>
                <a:spcPct val="150000"/>
              </a:lnSpc>
              <a:spcBef>
                <a:spcPts val="0"/>
              </a:spcBef>
              <a:spcAft>
                <a:spcPts val="0"/>
              </a:spcAft>
              <a:buNone/>
            </a:pPr>
            <a:r>
              <a:t/>
            </a:r>
            <a:endParaRPr sz="1210">
              <a:solidFill>
                <a:schemeClr val="dk1"/>
              </a:solidFill>
            </a:endParaRPr>
          </a:p>
          <a:p>
            <a:pPr indent="0" lvl="0" marL="0" rtl="0" algn="l">
              <a:lnSpc>
                <a:spcPct val="150000"/>
              </a:lnSpc>
              <a:spcBef>
                <a:spcPts val="0"/>
              </a:spcBef>
              <a:spcAft>
                <a:spcPts val="0"/>
              </a:spcAft>
              <a:buNone/>
            </a:pPr>
            <a:r>
              <a:rPr lang="en" sz="1510" u="sng">
                <a:solidFill>
                  <a:schemeClr val="dk1"/>
                </a:solidFill>
              </a:rPr>
              <a:t>For example:-   </a:t>
            </a:r>
            <a:endParaRPr sz="1510" u="sng">
              <a:solidFill>
                <a:schemeClr val="dk1"/>
              </a:solidFill>
            </a:endParaRPr>
          </a:p>
          <a:p>
            <a:pPr indent="0" lvl="0" marL="0" rtl="0" algn="l">
              <a:lnSpc>
                <a:spcPct val="150000"/>
              </a:lnSpc>
              <a:spcBef>
                <a:spcPts val="0"/>
              </a:spcBef>
              <a:spcAft>
                <a:spcPts val="0"/>
              </a:spcAft>
              <a:buNone/>
            </a:pPr>
            <a:r>
              <a:t/>
            </a:r>
            <a:endParaRPr sz="710">
              <a:solidFill>
                <a:schemeClr val="dk1"/>
              </a:solidFill>
            </a:endParaRPr>
          </a:p>
          <a:p>
            <a:pPr indent="0" lvl="0" marL="0" rtl="0" algn="l">
              <a:lnSpc>
                <a:spcPct val="150000"/>
              </a:lnSpc>
              <a:spcBef>
                <a:spcPts val="0"/>
              </a:spcBef>
              <a:spcAft>
                <a:spcPts val="0"/>
              </a:spcAft>
              <a:buNone/>
            </a:pPr>
            <a:r>
              <a:rPr b="1" lang="en" sz="1510">
                <a:solidFill>
                  <a:schemeClr val="dk1"/>
                </a:solidFill>
              </a:rPr>
              <a:t>My Team (1st to Pick)                                      My Opponent</a:t>
            </a:r>
            <a:endParaRPr b="1" sz="1510">
              <a:solidFill>
                <a:schemeClr val="dk1"/>
              </a:solidFill>
            </a:endParaRPr>
          </a:p>
          <a:p>
            <a:pPr indent="0" lvl="0" marL="0" rtl="0" algn="l">
              <a:lnSpc>
                <a:spcPct val="150000"/>
              </a:lnSpc>
              <a:spcBef>
                <a:spcPts val="0"/>
              </a:spcBef>
              <a:spcAft>
                <a:spcPts val="0"/>
              </a:spcAft>
              <a:buNone/>
            </a:pPr>
            <a:r>
              <a:rPr b="1" lang="en" sz="1510">
                <a:solidFill>
                  <a:schemeClr val="dk1"/>
                </a:solidFill>
              </a:rPr>
              <a:t>Ban</a:t>
            </a:r>
            <a:r>
              <a:rPr lang="en" sz="1510">
                <a:solidFill>
                  <a:schemeClr val="dk1"/>
                </a:solidFill>
              </a:rPr>
              <a:t>: </a:t>
            </a:r>
            <a:r>
              <a:rPr i="1" lang="en" sz="1510">
                <a:solidFill>
                  <a:schemeClr val="dk1"/>
                </a:solidFill>
              </a:rPr>
              <a:t>Matilda, Beatrix, Faramis                        </a:t>
            </a:r>
            <a:r>
              <a:rPr b="1" lang="en" sz="1510">
                <a:solidFill>
                  <a:schemeClr val="dk1"/>
                </a:solidFill>
              </a:rPr>
              <a:t>Ban</a:t>
            </a:r>
            <a:r>
              <a:rPr lang="en" sz="1510">
                <a:solidFill>
                  <a:schemeClr val="dk1"/>
                </a:solidFill>
              </a:rPr>
              <a:t>:  </a:t>
            </a:r>
            <a:r>
              <a:rPr i="1" lang="en" sz="1510">
                <a:solidFill>
                  <a:schemeClr val="dk1"/>
                </a:solidFill>
              </a:rPr>
              <a:t>Pharsa, Saber, Arlott</a:t>
            </a:r>
            <a:endParaRPr b="1" i="1" sz="1510">
              <a:solidFill>
                <a:schemeClr val="dk1"/>
              </a:solidFill>
            </a:endParaRPr>
          </a:p>
          <a:p>
            <a:pPr indent="0" lvl="0" marL="0" rtl="0" algn="l">
              <a:lnSpc>
                <a:spcPct val="150000"/>
              </a:lnSpc>
              <a:spcBef>
                <a:spcPts val="0"/>
              </a:spcBef>
              <a:spcAft>
                <a:spcPts val="0"/>
              </a:spcAft>
              <a:buNone/>
            </a:pPr>
            <a:r>
              <a:rPr lang="en" sz="1510">
                <a:solidFill>
                  <a:schemeClr val="dk1"/>
                </a:solidFill>
              </a:rPr>
              <a:t>1st    Yve                                                           </a:t>
            </a:r>
            <a:r>
              <a:rPr lang="en" sz="1510">
                <a:solidFill>
                  <a:schemeClr val="dk1"/>
                </a:solidFill>
              </a:rPr>
              <a:t>1st    Harith   </a:t>
            </a:r>
            <a:r>
              <a:rPr lang="en" sz="1510">
                <a:solidFill>
                  <a:schemeClr val="dk1"/>
                </a:solidFill>
              </a:rPr>
              <a:t>  </a:t>
            </a:r>
            <a:endParaRPr sz="1510">
              <a:solidFill>
                <a:schemeClr val="dk1"/>
              </a:solidFill>
            </a:endParaRPr>
          </a:p>
          <a:p>
            <a:pPr indent="0" lvl="0" marL="0" rtl="0" algn="l">
              <a:lnSpc>
                <a:spcPct val="150000"/>
              </a:lnSpc>
              <a:spcBef>
                <a:spcPts val="0"/>
              </a:spcBef>
              <a:spcAft>
                <a:spcPts val="0"/>
              </a:spcAft>
              <a:buNone/>
            </a:pPr>
            <a:r>
              <a:rPr lang="en" sz="1510">
                <a:solidFill>
                  <a:schemeClr val="dk1"/>
                </a:solidFill>
              </a:rPr>
              <a:t>2nd   Akai                                                          </a:t>
            </a:r>
            <a:r>
              <a:rPr lang="en" sz="1510">
                <a:solidFill>
                  <a:schemeClr val="dk1"/>
                </a:solidFill>
              </a:rPr>
              <a:t>2nd   Hylos</a:t>
            </a:r>
            <a:endParaRPr sz="1510">
              <a:solidFill>
                <a:schemeClr val="dk1"/>
              </a:solidFill>
            </a:endParaRPr>
          </a:p>
          <a:p>
            <a:pPr indent="0" lvl="0" marL="0" rtl="0" algn="l">
              <a:lnSpc>
                <a:spcPct val="150000"/>
              </a:lnSpc>
              <a:spcBef>
                <a:spcPts val="0"/>
              </a:spcBef>
              <a:spcAft>
                <a:spcPts val="0"/>
              </a:spcAft>
              <a:buNone/>
            </a:pPr>
            <a:r>
              <a:rPr lang="en" sz="1510">
                <a:solidFill>
                  <a:schemeClr val="dk1"/>
                </a:solidFill>
              </a:rPr>
              <a:t>3rd   Yu Zhong                                                  </a:t>
            </a:r>
            <a:r>
              <a:rPr lang="en" sz="1510">
                <a:solidFill>
                  <a:schemeClr val="dk1"/>
                </a:solidFill>
              </a:rPr>
              <a:t>3rd    Lunox</a:t>
            </a:r>
            <a:endParaRPr sz="1510">
              <a:solidFill>
                <a:schemeClr val="dk1"/>
              </a:solidFill>
            </a:endParaRPr>
          </a:p>
          <a:p>
            <a:pPr indent="0" lvl="0" marL="0" rtl="0" algn="l">
              <a:lnSpc>
                <a:spcPct val="150000"/>
              </a:lnSpc>
              <a:spcBef>
                <a:spcPts val="0"/>
              </a:spcBef>
              <a:spcAft>
                <a:spcPts val="0"/>
              </a:spcAft>
              <a:buNone/>
            </a:pPr>
            <a:r>
              <a:rPr lang="en" sz="1510">
                <a:solidFill>
                  <a:schemeClr val="dk1"/>
                </a:solidFill>
              </a:rPr>
              <a:t>4th   Clint                                                          </a:t>
            </a:r>
            <a:r>
              <a:rPr lang="en" sz="1510">
                <a:solidFill>
                  <a:schemeClr val="dk1"/>
                </a:solidFill>
              </a:rPr>
              <a:t>4th    Brody</a:t>
            </a:r>
            <a:endParaRPr sz="1510">
              <a:solidFill>
                <a:schemeClr val="dk1"/>
              </a:solidFill>
            </a:endParaRPr>
          </a:p>
          <a:p>
            <a:pPr indent="0" lvl="0" marL="0" rtl="0" algn="l">
              <a:lnSpc>
                <a:spcPct val="150000"/>
              </a:lnSpc>
              <a:spcBef>
                <a:spcPts val="0"/>
              </a:spcBef>
              <a:spcAft>
                <a:spcPts val="0"/>
              </a:spcAft>
              <a:buNone/>
            </a:pPr>
            <a:r>
              <a:rPr lang="en" sz="1510">
                <a:solidFill>
                  <a:schemeClr val="dk1"/>
                </a:solidFill>
              </a:rPr>
              <a:t>5th   Angela                                                      </a:t>
            </a:r>
            <a:r>
              <a:rPr lang="en" sz="1510">
                <a:solidFill>
                  <a:schemeClr val="dk1"/>
                </a:solidFill>
              </a:rPr>
              <a:t>5th    Lapu-lapu</a:t>
            </a:r>
            <a:endParaRPr sz="1510">
              <a:solidFill>
                <a:schemeClr val="dk1"/>
              </a:solidFill>
            </a:endParaRPr>
          </a:p>
          <a:p>
            <a:pPr indent="0" lvl="0" marL="914400" rtl="0" algn="l">
              <a:lnSpc>
                <a:spcPct val="150000"/>
              </a:lnSpc>
              <a:spcBef>
                <a:spcPts val="0"/>
              </a:spcBef>
              <a:spcAft>
                <a:spcPts val="0"/>
              </a:spcAft>
              <a:buNone/>
            </a:pPr>
            <a:r>
              <a:t/>
            </a:r>
            <a:endParaRPr sz="191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9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89" name="Google Shape;489;p9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20"/>
          <p:cNvPicPr preferRelativeResize="0"/>
          <p:nvPr/>
        </p:nvPicPr>
        <p:blipFill>
          <a:blip r:embed="rId3">
            <a:alphaModFix/>
          </a:blip>
          <a:stretch>
            <a:fillRect/>
          </a:stretch>
        </p:blipFill>
        <p:spPr>
          <a:xfrm>
            <a:off x="533400" y="0"/>
            <a:ext cx="8003850" cy="5143500"/>
          </a:xfrm>
          <a:prstGeom prst="rect">
            <a:avLst/>
          </a:prstGeom>
          <a:noFill/>
          <a:ln>
            <a:noFill/>
          </a:ln>
        </p:spPr>
      </p:pic>
      <p:pic>
        <p:nvPicPr>
          <p:cNvPr id="93" name="Google Shape;93;p20"/>
          <p:cNvPicPr preferRelativeResize="0"/>
          <p:nvPr/>
        </p:nvPicPr>
        <p:blipFill>
          <a:blip r:embed="rId4">
            <a:alphaModFix/>
          </a:blip>
          <a:stretch>
            <a:fillRect/>
          </a:stretch>
        </p:blipFill>
        <p:spPr>
          <a:xfrm>
            <a:off x="271463" y="47625"/>
            <a:ext cx="8601075" cy="50482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92"/>
          <p:cNvSpPr txBox="1"/>
          <p:nvPr>
            <p:ph type="ctrTitle"/>
          </p:nvPr>
        </p:nvSpPr>
        <p:spPr>
          <a:xfrm>
            <a:off x="311700" y="866225"/>
            <a:ext cx="8520600" cy="471600"/>
          </a:xfrm>
          <a:prstGeom prst="rect">
            <a:avLst/>
          </a:prstGeom>
        </p:spPr>
        <p:txBody>
          <a:bodyPr anchorCtr="0" anchor="b"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sz="1600">
                <a:highlight>
                  <a:srgbClr val="FFFFFF"/>
                </a:highlight>
              </a:rPr>
              <a:t>      Types of Specialty in Mobile Legends</a:t>
            </a:r>
            <a:endParaRPr sz="1600">
              <a:highlight>
                <a:srgbClr val="FFFFFF"/>
              </a:highlight>
            </a:endParaRPr>
          </a:p>
          <a:p>
            <a:pPr indent="-330200" lvl="0" marL="457200" rtl="0" algn="just">
              <a:lnSpc>
                <a:spcPct val="160000"/>
              </a:lnSpc>
              <a:spcBef>
                <a:spcPts val="900"/>
              </a:spcBef>
              <a:spcAft>
                <a:spcPts val="0"/>
              </a:spcAft>
              <a:buSzPts val="1600"/>
              <a:buChar char="-"/>
            </a:pPr>
            <a:r>
              <a:rPr i="1" lang="en" sz="1600">
                <a:highlight>
                  <a:srgbClr val="FFFFFF"/>
                </a:highlight>
              </a:rPr>
              <a:t>namely Regen, Crowd Control, Reap, Charge, Push, Damage, Burst Damage, Poke, and Initiator. </a:t>
            </a:r>
            <a:endParaRPr i="1" sz="1600"/>
          </a:p>
        </p:txBody>
      </p:sp>
      <p:sp>
        <p:nvSpPr>
          <p:cNvPr id="495" name="Google Shape;495;p92"/>
          <p:cNvSpPr txBox="1"/>
          <p:nvPr>
            <p:ph idx="1" type="subTitle"/>
          </p:nvPr>
        </p:nvSpPr>
        <p:spPr>
          <a:xfrm>
            <a:off x="179350" y="1509675"/>
            <a:ext cx="8520600" cy="7926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b="1" lang="en" sz="1500">
                <a:solidFill>
                  <a:schemeClr val="dk1"/>
                </a:solidFill>
                <a:highlight>
                  <a:srgbClr val="FFFFFF"/>
                </a:highlight>
              </a:rPr>
              <a:t>REGEN</a:t>
            </a:r>
            <a:endParaRPr b="1" sz="1500">
              <a:solidFill>
                <a:schemeClr val="dk1"/>
              </a:solidFill>
              <a:highlight>
                <a:srgbClr val="FFFFFF"/>
              </a:highlight>
            </a:endParaRPr>
          </a:p>
          <a:p>
            <a:pPr indent="-323850" lvl="0" marL="457200" rtl="0" algn="just">
              <a:lnSpc>
                <a:spcPct val="115000"/>
              </a:lnSpc>
              <a:spcBef>
                <a:spcPts val="0"/>
              </a:spcBef>
              <a:spcAft>
                <a:spcPts val="0"/>
              </a:spcAft>
              <a:buClr>
                <a:schemeClr val="dk1"/>
              </a:buClr>
              <a:buSzPts val="1500"/>
              <a:buChar char="-"/>
            </a:pPr>
            <a:r>
              <a:rPr lang="en" sz="1500">
                <a:solidFill>
                  <a:schemeClr val="dk1"/>
                </a:solidFill>
                <a:highlight>
                  <a:srgbClr val="FFFFFF"/>
                </a:highlight>
              </a:rPr>
              <a:t>Heroes with this Specialty have the ability to regenerate HP itself and hero in your team. </a:t>
            </a:r>
            <a:endParaRPr sz="1500">
              <a:solidFill>
                <a:schemeClr val="dk1"/>
              </a:solidFill>
              <a:highlight>
                <a:srgbClr val="FFFFFF"/>
              </a:highlight>
            </a:endParaRPr>
          </a:p>
          <a:p>
            <a:pPr indent="-323850" lvl="0" marL="457200" rtl="0" algn="just">
              <a:lnSpc>
                <a:spcPct val="115000"/>
              </a:lnSpc>
              <a:spcBef>
                <a:spcPts val="0"/>
              </a:spcBef>
              <a:spcAft>
                <a:spcPts val="0"/>
              </a:spcAft>
              <a:buClr>
                <a:schemeClr val="dk1"/>
              </a:buClr>
              <a:buSzPts val="1500"/>
              <a:buChar char="-"/>
            </a:pPr>
            <a:r>
              <a:rPr lang="en" sz="1500">
                <a:solidFill>
                  <a:schemeClr val="dk1"/>
                </a:solidFill>
                <a:highlight>
                  <a:srgbClr val="FFFFFF"/>
                </a:highlight>
              </a:rPr>
              <a:t>Rafaela, Estes and Angela have the skills to self-regulate and hero the team</a:t>
            </a:r>
            <a:endParaRPr sz="1500">
              <a:solidFill>
                <a:schemeClr val="dk1"/>
              </a:solidFill>
              <a:highlight>
                <a:srgbClr val="FFFFFF"/>
              </a:highlight>
            </a:endParaRPr>
          </a:p>
          <a:p>
            <a:pPr indent="-323850" lvl="0" marL="457200" rtl="0" algn="just">
              <a:lnSpc>
                <a:spcPct val="115000"/>
              </a:lnSpc>
              <a:spcBef>
                <a:spcPts val="0"/>
              </a:spcBef>
              <a:spcAft>
                <a:spcPts val="0"/>
              </a:spcAft>
              <a:buClr>
                <a:schemeClr val="dk1"/>
              </a:buClr>
              <a:buSzPts val="1500"/>
              <a:buChar char="-"/>
            </a:pPr>
            <a:r>
              <a:rPr lang="en" sz="1500">
                <a:solidFill>
                  <a:schemeClr val="dk1"/>
                </a:solidFill>
                <a:highlight>
                  <a:srgbClr val="FFFFFF"/>
                </a:highlight>
              </a:rPr>
              <a:t>Hilda, Balmond, and Alice have a skill that can self-regulate. </a:t>
            </a:r>
            <a:endParaRPr sz="1500">
              <a:solidFill>
                <a:schemeClr val="dk1"/>
              </a:solidFill>
              <a:highlight>
                <a:srgbClr val="FFFFFF"/>
              </a:highlight>
            </a:endParaRPr>
          </a:p>
          <a:p>
            <a:pPr indent="-323850" lvl="0" marL="457200" rtl="0" algn="just">
              <a:lnSpc>
                <a:spcPct val="115000"/>
              </a:lnSpc>
              <a:spcBef>
                <a:spcPts val="0"/>
              </a:spcBef>
              <a:spcAft>
                <a:spcPts val="0"/>
              </a:spcAft>
              <a:buClr>
                <a:schemeClr val="dk1"/>
              </a:buClr>
              <a:buSzPts val="1500"/>
              <a:buChar char="-"/>
            </a:pPr>
            <a:r>
              <a:rPr lang="en" sz="1500">
                <a:solidFill>
                  <a:schemeClr val="dk1"/>
                </a:solidFill>
                <a:highlight>
                  <a:srgbClr val="FFFFFF"/>
                </a:highlight>
              </a:rPr>
              <a:t>These heroes can be relied upon to maintain the tower, or become the ever-present support when needed. </a:t>
            </a:r>
            <a:endParaRPr sz="1500">
              <a:solidFill>
                <a:schemeClr val="dk1"/>
              </a:solidFill>
              <a:highlight>
                <a:srgbClr val="FFFFFF"/>
              </a:highlight>
            </a:endParaRPr>
          </a:p>
          <a:p>
            <a:pPr indent="-323850" lvl="0" marL="457200" rtl="0" algn="just">
              <a:lnSpc>
                <a:spcPct val="115000"/>
              </a:lnSpc>
              <a:spcBef>
                <a:spcPts val="0"/>
              </a:spcBef>
              <a:spcAft>
                <a:spcPts val="0"/>
              </a:spcAft>
              <a:buClr>
                <a:schemeClr val="dk1"/>
              </a:buClr>
              <a:buSzPts val="1500"/>
              <a:buChar char="-"/>
            </a:pPr>
            <a:r>
              <a:rPr lang="en" sz="1500">
                <a:solidFill>
                  <a:schemeClr val="dk1"/>
                </a:solidFill>
                <a:highlight>
                  <a:srgbClr val="FFFFFF"/>
                </a:highlight>
              </a:rPr>
              <a:t>Rafaela and Estes are very useful for improving team resilience when having to do war or push a tower. </a:t>
            </a:r>
            <a:endParaRPr sz="1500">
              <a:solidFill>
                <a:schemeClr val="dk1"/>
              </a:solidFill>
              <a:highlight>
                <a:srgbClr val="FFFFFF"/>
              </a:highlight>
            </a:endParaRPr>
          </a:p>
          <a:p>
            <a:pPr indent="0" lvl="0" marL="0" rtl="0" algn="just">
              <a:lnSpc>
                <a:spcPct val="115000"/>
              </a:lnSpc>
              <a:spcBef>
                <a:spcPts val="0"/>
              </a:spcBef>
              <a:spcAft>
                <a:spcPts val="0"/>
              </a:spcAft>
              <a:buNone/>
            </a:pPr>
            <a:r>
              <a:t/>
            </a:r>
            <a:endParaRPr sz="1500">
              <a:solidFill>
                <a:schemeClr val="dk1"/>
              </a:solidFill>
              <a:highlight>
                <a:srgbClr val="FFFFFF"/>
              </a:highlight>
            </a:endParaRPr>
          </a:p>
          <a:p>
            <a:pPr indent="0" lvl="0" marL="457200" rtl="0" algn="just">
              <a:lnSpc>
                <a:spcPct val="105000"/>
              </a:lnSpc>
              <a:spcBef>
                <a:spcPts val="0"/>
              </a:spcBef>
              <a:spcAft>
                <a:spcPts val="0"/>
              </a:spcAft>
              <a:buClr>
                <a:schemeClr val="dk1"/>
              </a:buClr>
              <a:buSzPts val="1100"/>
              <a:buFont typeface="Arial"/>
              <a:buNone/>
            </a:pPr>
            <a:r>
              <a:rPr b="1" lang="en" sz="1500">
                <a:solidFill>
                  <a:schemeClr val="dk1"/>
                </a:solidFill>
                <a:highlight>
                  <a:srgbClr val="FFFFFF"/>
                </a:highlight>
              </a:rPr>
              <a:t>CROWD CONTROL (CC)</a:t>
            </a:r>
            <a:endParaRPr b="1" sz="1500">
              <a:solidFill>
                <a:schemeClr val="dk1"/>
              </a:solidFill>
              <a:highlight>
                <a:srgbClr val="FFFFFF"/>
              </a:highlight>
            </a:endParaRPr>
          </a:p>
          <a:p>
            <a:pPr indent="-323850" lvl="0" marL="457200" rtl="0" algn="just">
              <a:lnSpc>
                <a:spcPct val="105000"/>
              </a:lnSpc>
              <a:spcBef>
                <a:spcPts val="0"/>
              </a:spcBef>
              <a:spcAft>
                <a:spcPts val="0"/>
              </a:spcAft>
              <a:buClr>
                <a:schemeClr val="dk1"/>
              </a:buClr>
              <a:buSzPts val="1500"/>
              <a:buChar char="-"/>
            </a:pPr>
            <a:r>
              <a:rPr lang="en" sz="1500">
                <a:solidFill>
                  <a:schemeClr val="dk1"/>
                </a:solidFill>
                <a:highlight>
                  <a:srgbClr val="FFFFFF"/>
                </a:highlight>
              </a:rPr>
              <a:t>Disrupt the crowd or bumping up the hero of the opponent who is gathered by giving slow effects, stun and other effects. </a:t>
            </a:r>
            <a:endParaRPr sz="1500">
              <a:solidFill>
                <a:schemeClr val="dk1"/>
              </a:solidFill>
              <a:highlight>
                <a:srgbClr val="FFFFFF"/>
              </a:highlight>
            </a:endParaRPr>
          </a:p>
          <a:p>
            <a:pPr indent="-323850" lvl="0" marL="457200" rtl="0" algn="just">
              <a:lnSpc>
                <a:spcPct val="105000"/>
              </a:lnSpc>
              <a:spcBef>
                <a:spcPts val="0"/>
              </a:spcBef>
              <a:spcAft>
                <a:spcPts val="0"/>
              </a:spcAft>
              <a:buClr>
                <a:schemeClr val="dk1"/>
              </a:buClr>
              <a:buSzPts val="1500"/>
              <a:buChar char="-"/>
            </a:pPr>
            <a:r>
              <a:rPr lang="en" sz="1500">
                <a:solidFill>
                  <a:schemeClr val="dk1"/>
                </a:solidFill>
                <a:highlight>
                  <a:srgbClr val="FFFFFF"/>
                </a:highlight>
              </a:rPr>
              <a:t>Tigreal, Johnson, Balmond, Akai, Alucard and many more. </a:t>
            </a:r>
            <a:endParaRPr sz="1500">
              <a:solidFill>
                <a:schemeClr val="dk1"/>
              </a:solidFill>
              <a:highlight>
                <a:srgbClr val="FFFFFF"/>
              </a:highlight>
            </a:endParaRPr>
          </a:p>
          <a:p>
            <a:pPr indent="0" lvl="0" marL="0" rtl="0" algn="ctr">
              <a:spcBef>
                <a:spcPts val="0"/>
              </a:spcBef>
              <a:spcAft>
                <a:spcPts val="0"/>
              </a:spcAft>
              <a:buSzPts val="523"/>
              <a:buNone/>
            </a:pPr>
            <a:r>
              <a:t/>
            </a:r>
            <a:endParaRPr sz="15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3"/>
          <p:cNvSpPr txBox="1"/>
          <p:nvPr>
            <p:ph idx="1" type="subTitle"/>
          </p:nvPr>
        </p:nvSpPr>
        <p:spPr>
          <a:xfrm>
            <a:off x="93400" y="201350"/>
            <a:ext cx="8520600" cy="7926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523"/>
              <a:buNone/>
            </a:pPr>
            <a:r>
              <a:rPr lang="en" sz="1600">
                <a:solidFill>
                  <a:schemeClr val="dk1"/>
                </a:solidFill>
                <a:highlight>
                  <a:srgbClr val="FFFFFF"/>
                </a:highlight>
              </a:rPr>
              <a:t>        </a:t>
            </a:r>
            <a:r>
              <a:rPr b="1" lang="en" sz="1600">
                <a:solidFill>
                  <a:schemeClr val="dk1"/>
                </a:solidFill>
                <a:highlight>
                  <a:srgbClr val="FFFFFF"/>
                </a:highlight>
              </a:rPr>
              <a:t>REAP</a:t>
            </a:r>
            <a:endParaRPr b="1"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Harass and prevent opponents from farming. </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Marksman and assassin. </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Nana, Clint, Eudora, Yi Sun-Shin, Fanny, Saber, and Karina. </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Very efficient when going team fight. </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Hero with Reap is tasked to "finish" the ene</a:t>
            </a:r>
            <a:r>
              <a:rPr lang="en" sz="1600">
                <a:solidFill>
                  <a:schemeClr val="dk1"/>
                </a:solidFill>
                <a:highlight>
                  <a:srgbClr val="FFFFFF"/>
                </a:highlight>
              </a:rPr>
              <a:t>m</a:t>
            </a:r>
            <a:r>
              <a:rPr lang="en" sz="1600">
                <a:solidFill>
                  <a:schemeClr val="dk1"/>
                </a:solidFill>
                <a:highlight>
                  <a:srgbClr val="FFFFFF"/>
                </a:highlight>
              </a:rPr>
              <a:t>ies who are dying or fleeing.</a:t>
            </a:r>
            <a:endParaRPr sz="1600">
              <a:solidFill>
                <a:schemeClr val="dk1"/>
              </a:solidFill>
              <a:highlight>
                <a:srgbClr val="FFFFFF"/>
              </a:highlight>
            </a:endParaRPr>
          </a:p>
          <a:p>
            <a:pPr indent="0" lvl="0" marL="0" rtl="0" algn="just">
              <a:lnSpc>
                <a:spcPct val="115000"/>
              </a:lnSpc>
              <a:spcBef>
                <a:spcPts val="0"/>
              </a:spcBef>
              <a:spcAft>
                <a:spcPts val="0"/>
              </a:spcAft>
              <a:buNone/>
            </a:pPr>
            <a:r>
              <a:t/>
            </a:r>
            <a:endParaRPr sz="1600">
              <a:solidFill>
                <a:schemeClr val="dk1"/>
              </a:solidFill>
              <a:highlight>
                <a:srgbClr val="FFFFFF"/>
              </a:highlight>
            </a:endParaRPr>
          </a:p>
          <a:p>
            <a:pPr indent="0" lvl="0" marL="457200" rtl="0" algn="just">
              <a:lnSpc>
                <a:spcPct val="95000"/>
              </a:lnSpc>
              <a:spcBef>
                <a:spcPts val="0"/>
              </a:spcBef>
              <a:spcAft>
                <a:spcPts val="0"/>
              </a:spcAft>
              <a:buClr>
                <a:schemeClr val="dk1"/>
              </a:buClr>
              <a:buSzPts val="1100"/>
              <a:buFont typeface="Arial"/>
              <a:buNone/>
            </a:pPr>
            <a:r>
              <a:rPr b="1" lang="en" sz="1600">
                <a:solidFill>
                  <a:schemeClr val="dk1"/>
                </a:solidFill>
              </a:rPr>
              <a:t>CHARGE</a:t>
            </a:r>
            <a:endParaRPr b="1" sz="1600">
              <a:solidFill>
                <a:schemeClr val="dk1"/>
              </a:solidFill>
            </a:endParaRPr>
          </a:p>
          <a:p>
            <a:pPr indent="-330200" lvl="0" marL="457200" rtl="0" algn="just">
              <a:lnSpc>
                <a:spcPct val="95000"/>
              </a:lnSpc>
              <a:spcBef>
                <a:spcPts val="0"/>
              </a:spcBef>
              <a:spcAft>
                <a:spcPts val="0"/>
              </a:spcAft>
              <a:buClr>
                <a:schemeClr val="dk1"/>
              </a:buClr>
              <a:buSzPts val="1600"/>
              <a:buChar char="-"/>
            </a:pPr>
            <a:r>
              <a:rPr lang="en" sz="1600">
                <a:solidFill>
                  <a:schemeClr val="dk1"/>
                </a:solidFill>
              </a:rPr>
              <a:t>To catch the enemy or start a team fight with a fast skill like jumping and moving fast forward. </a:t>
            </a:r>
            <a:endParaRPr sz="1600">
              <a:solidFill>
                <a:schemeClr val="dk1"/>
              </a:solidFill>
            </a:endParaRPr>
          </a:p>
          <a:p>
            <a:pPr indent="-330200" lvl="0" marL="457200" rtl="0" algn="just">
              <a:lnSpc>
                <a:spcPct val="95000"/>
              </a:lnSpc>
              <a:spcBef>
                <a:spcPts val="0"/>
              </a:spcBef>
              <a:spcAft>
                <a:spcPts val="0"/>
              </a:spcAft>
              <a:buClr>
                <a:schemeClr val="dk1"/>
              </a:buClr>
              <a:buSzPts val="1600"/>
              <a:buChar char="-"/>
            </a:pPr>
            <a:r>
              <a:rPr lang="en" sz="1600">
                <a:solidFill>
                  <a:schemeClr val="dk1"/>
                </a:solidFill>
              </a:rPr>
              <a:t>Zilong, Saber, Fanny, Alpha, Akai, Alucard, Freya, Hayabusa, and Natalia. </a:t>
            </a:r>
            <a:endParaRPr sz="1600">
              <a:solidFill>
                <a:schemeClr val="dk1"/>
              </a:solidFill>
            </a:endParaRPr>
          </a:p>
          <a:p>
            <a:pPr indent="0" lvl="0" marL="0" rtl="0" algn="just">
              <a:lnSpc>
                <a:spcPct val="95000"/>
              </a:lnSpc>
              <a:spcBef>
                <a:spcPts val="0"/>
              </a:spcBef>
              <a:spcAft>
                <a:spcPts val="0"/>
              </a:spcAft>
              <a:buClr>
                <a:schemeClr val="dk1"/>
              </a:buClr>
              <a:buSzPts val="1100"/>
              <a:buFont typeface="Arial"/>
              <a:buNone/>
            </a:pPr>
            <a:r>
              <a:t/>
            </a:r>
            <a:endParaRPr sz="1600">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rPr b="1" lang="en" sz="1600">
                <a:solidFill>
                  <a:schemeClr val="dk1"/>
                </a:solidFill>
                <a:highlight>
                  <a:srgbClr val="FFFFFF"/>
                </a:highlight>
              </a:rPr>
              <a:t>PUSH</a:t>
            </a:r>
            <a:endParaRPr b="1"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Have an advantage when doing push towers in which can do alone. </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Remove soldiers and have a considerable damage. </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Excellent self-made ability to finish minions and gang up on turrets. </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Zhask, Sun</a:t>
            </a:r>
            <a:endParaRPr sz="1600">
              <a:solidFill>
                <a:schemeClr val="dk1"/>
              </a:solidFill>
              <a:highlight>
                <a:srgbClr val="FFFFFF"/>
              </a:highlight>
            </a:endParaRPr>
          </a:p>
          <a:p>
            <a:pPr indent="0" lvl="0" marL="0" rtl="0" algn="just">
              <a:lnSpc>
                <a:spcPct val="95000"/>
              </a:lnSpc>
              <a:spcBef>
                <a:spcPts val="0"/>
              </a:spcBef>
              <a:spcAft>
                <a:spcPts val="0"/>
              </a:spcAft>
              <a:buClr>
                <a:schemeClr val="dk1"/>
              </a:buClr>
              <a:buSzPts val="275"/>
              <a:buFont typeface="Arial"/>
              <a:buNone/>
            </a:pPr>
            <a:r>
              <a:t/>
            </a:r>
            <a:endParaRPr sz="1600">
              <a:solidFill>
                <a:schemeClr val="dk1"/>
              </a:solidFill>
            </a:endParaRPr>
          </a:p>
          <a:p>
            <a:pPr indent="0" lvl="0" marL="0" rtl="0" algn="just">
              <a:lnSpc>
                <a:spcPct val="115000"/>
              </a:lnSpc>
              <a:spcBef>
                <a:spcPts val="0"/>
              </a:spcBef>
              <a:spcAft>
                <a:spcPts val="0"/>
              </a:spcAft>
              <a:buNone/>
            </a:pPr>
            <a:r>
              <a:t/>
            </a:r>
            <a:endParaRPr sz="1600">
              <a:solidFill>
                <a:schemeClr val="dk1"/>
              </a:solidFill>
              <a:highlight>
                <a:srgbClr val="FFFFFF"/>
              </a:highlight>
            </a:endParaRPr>
          </a:p>
          <a:p>
            <a:pPr indent="0" lvl="0" marL="0" rtl="0" algn="just">
              <a:lnSpc>
                <a:spcPct val="115000"/>
              </a:lnSpc>
              <a:spcBef>
                <a:spcPts val="0"/>
              </a:spcBef>
              <a:spcAft>
                <a:spcPts val="0"/>
              </a:spcAft>
              <a:buSzPts val="1100"/>
              <a:buNone/>
            </a:pPr>
            <a:r>
              <a:t/>
            </a:r>
            <a:endParaRPr sz="1600">
              <a:solidFill>
                <a:schemeClr val="dk1"/>
              </a:solidFill>
              <a:highlight>
                <a:srgbClr val="FFFFFF"/>
              </a:highlight>
            </a:endParaRPr>
          </a:p>
          <a:p>
            <a:pPr indent="0" lvl="0" marL="0" rtl="0" algn="just">
              <a:lnSpc>
                <a:spcPct val="105000"/>
              </a:lnSpc>
              <a:spcBef>
                <a:spcPts val="0"/>
              </a:spcBef>
              <a:spcAft>
                <a:spcPts val="0"/>
              </a:spcAft>
              <a:buSzPts val="523"/>
              <a:buNone/>
            </a:pPr>
            <a:r>
              <a:t/>
            </a:r>
            <a:endParaRPr sz="1600">
              <a:solidFill>
                <a:schemeClr val="dk1"/>
              </a:solidFill>
              <a:highlight>
                <a:srgbClr val="FFFFFF"/>
              </a:highlight>
            </a:endParaRPr>
          </a:p>
          <a:p>
            <a:pPr indent="0" lvl="0" marL="0" rtl="0" algn="ctr">
              <a:lnSpc>
                <a:spcPct val="90000"/>
              </a:lnSpc>
              <a:spcBef>
                <a:spcPts val="0"/>
              </a:spcBef>
              <a:spcAft>
                <a:spcPts val="0"/>
              </a:spcAft>
              <a:buSzPts val="523"/>
              <a:buNone/>
            </a:pPr>
            <a:r>
              <a:t/>
            </a:r>
            <a:endParaRPr sz="16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94"/>
          <p:cNvSpPr txBox="1"/>
          <p:nvPr>
            <p:ph idx="1" type="subTitle"/>
          </p:nvPr>
        </p:nvSpPr>
        <p:spPr>
          <a:xfrm>
            <a:off x="255200" y="169875"/>
            <a:ext cx="8520600" cy="792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 sz="1600">
                <a:solidFill>
                  <a:schemeClr val="dk1"/>
                </a:solidFill>
                <a:highlight>
                  <a:srgbClr val="FFFFFF"/>
                </a:highlight>
              </a:rPr>
              <a:t>        </a:t>
            </a:r>
            <a:r>
              <a:rPr b="1" lang="en" sz="1600">
                <a:solidFill>
                  <a:schemeClr val="dk1"/>
                </a:solidFill>
                <a:highlight>
                  <a:srgbClr val="FFFFFF"/>
                </a:highlight>
              </a:rPr>
              <a:t>DAMAGE</a:t>
            </a:r>
            <a:endParaRPr b="1" sz="1600">
              <a:solidFill>
                <a:schemeClr val="dk1"/>
              </a:solidFill>
              <a:highlight>
                <a:srgbClr val="FFFFFF"/>
              </a:highlight>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highlight>
                  <a:srgbClr val="FFFFFF"/>
                </a:highlight>
              </a:rPr>
              <a:t>Has a longer duration of damage. </a:t>
            </a:r>
            <a:endParaRPr sz="1600">
              <a:solidFill>
                <a:schemeClr val="dk1"/>
              </a:solidFill>
              <a:highlight>
                <a:srgbClr val="FFFFFF"/>
              </a:highlight>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highlight>
                  <a:srgbClr val="FFFFFF"/>
                </a:highlight>
              </a:rPr>
              <a:t>Good at harassing enemies, reducing HP's opponents consistently, bit by bit. </a:t>
            </a:r>
            <a:endParaRPr sz="1600">
              <a:solidFill>
                <a:schemeClr val="dk1"/>
              </a:solidFill>
              <a:highlight>
                <a:srgbClr val="FFFFFF"/>
              </a:highlight>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highlight>
                  <a:srgbClr val="FFFFFF"/>
                </a:highlight>
              </a:rPr>
              <a:t>Very superior in the laning phase, where everything is still cautious in exchanging attacks.  </a:t>
            </a:r>
            <a:endParaRPr sz="1600">
              <a:solidFill>
                <a:schemeClr val="dk1"/>
              </a:solidFill>
              <a:highlight>
                <a:srgbClr val="FFFFFF"/>
              </a:highlight>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highlight>
                  <a:srgbClr val="FFFFFF"/>
                </a:highlight>
              </a:rPr>
              <a:t>Eudora, Gord, Kagura, Cyclops, Hilda</a:t>
            </a:r>
            <a:endParaRPr sz="1600">
              <a:solidFill>
                <a:schemeClr val="dk1"/>
              </a:solidFill>
              <a:highlight>
                <a:srgbClr val="FFFFFF"/>
              </a:highlight>
            </a:endParaRPr>
          </a:p>
          <a:p>
            <a:pPr indent="0" lvl="0" marL="0" rtl="0" algn="l">
              <a:lnSpc>
                <a:spcPct val="80000"/>
              </a:lnSpc>
              <a:spcBef>
                <a:spcPts val="0"/>
              </a:spcBef>
              <a:spcAft>
                <a:spcPts val="0"/>
              </a:spcAft>
              <a:buSzPts val="275"/>
              <a:buNone/>
            </a:pPr>
            <a:r>
              <a:t/>
            </a:r>
            <a:endParaRPr sz="1600">
              <a:solidFill>
                <a:schemeClr val="dk1"/>
              </a:solidFill>
              <a:highlight>
                <a:srgbClr val="FFFFFF"/>
              </a:highlight>
            </a:endParaRPr>
          </a:p>
          <a:p>
            <a:pPr indent="0" lvl="0" marL="0" rtl="0" algn="l">
              <a:lnSpc>
                <a:spcPct val="80000"/>
              </a:lnSpc>
              <a:spcBef>
                <a:spcPts val="0"/>
              </a:spcBef>
              <a:spcAft>
                <a:spcPts val="0"/>
              </a:spcAft>
              <a:buSzPts val="275"/>
              <a:buNone/>
            </a:pPr>
            <a:r>
              <a:t/>
            </a:r>
            <a:endParaRPr sz="1600">
              <a:solidFill>
                <a:schemeClr val="dk1"/>
              </a:solidFill>
              <a:highlight>
                <a:srgbClr val="FFFFFF"/>
              </a:highlight>
            </a:endParaRPr>
          </a:p>
          <a:p>
            <a:pPr indent="457200" lvl="0" marL="0" rtl="0" algn="l">
              <a:lnSpc>
                <a:spcPct val="80000"/>
              </a:lnSpc>
              <a:spcBef>
                <a:spcPts val="0"/>
              </a:spcBef>
              <a:spcAft>
                <a:spcPts val="0"/>
              </a:spcAft>
              <a:buSzPts val="275"/>
              <a:buNone/>
            </a:pPr>
            <a:r>
              <a:rPr b="1" lang="en" sz="1600">
                <a:solidFill>
                  <a:schemeClr val="dk1"/>
                </a:solidFill>
                <a:highlight>
                  <a:srgbClr val="FFFFFF"/>
                </a:highlight>
              </a:rPr>
              <a:t>BURST</a:t>
            </a:r>
            <a:r>
              <a:rPr lang="en" sz="1600">
                <a:solidFill>
                  <a:schemeClr val="dk1"/>
                </a:solidFill>
                <a:highlight>
                  <a:srgbClr val="FFFFFF"/>
                </a:highlight>
              </a:rPr>
              <a:t> </a:t>
            </a:r>
            <a:endParaRPr sz="1600">
              <a:solidFill>
                <a:schemeClr val="dk1"/>
              </a:solidFill>
              <a:highlight>
                <a:srgbClr val="FFFFFF"/>
              </a:highlight>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highlight>
                  <a:srgbClr val="FFFFFF"/>
                </a:highlight>
              </a:rPr>
              <a:t>Burst damage has quite a span of time.</a:t>
            </a:r>
            <a:endParaRPr sz="1600">
              <a:solidFill>
                <a:schemeClr val="dk1"/>
              </a:solidFill>
              <a:highlight>
                <a:srgbClr val="FFFFFF"/>
              </a:highlight>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highlight>
                  <a:srgbClr val="FFFFFF"/>
                </a:highlight>
              </a:rPr>
              <a:t>Suitable to fight enemy heroes who have a small HP because the hero is able to kill off enemy HP quickly in a short time.  </a:t>
            </a:r>
            <a:endParaRPr sz="1600">
              <a:solidFill>
                <a:schemeClr val="dk1"/>
              </a:solidFill>
              <a:highlight>
                <a:srgbClr val="FFFFFF"/>
              </a:highlight>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highlight>
                  <a:srgbClr val="FFFFFF"/>
                </a:highlight>
              </a:rPr>
              <a:t>Moskov, Assassins</a:t>
            </a:r>
            <a:endParaRPr sz="1600">
              <a:solidFill>
                <a:schemeClr val="dk1"/>
              </a:solidFill>
              <a:highlight>
                <a:srgbClr val="FFFFFF"/>
              </a:highlight>
            </a:endParaRPr>
          </a:p>
          <a:p>
            <a:pPr indent="0" lvl="0" marL="0" rtl="0" algn="l">
              <a:lnSpc>
                <a:spcPct val="80000"/>
              </a:lnSpc>
              <a:spcBef>
                <a:spcPts val="0"/>
              </a:spcBef>
              <a:spcAft>
                <a:spcPts val="0"/>
              </a:spcAft>
              <a:buNone/>
            </a:pPr>
            <a:r>
              <a:t/>
            </a:r>
            <a:endParaRPr sz="1600">
              <a:solidFill>
                <a:schemeClr val="dk1"/>
              </a:solidFill>
              <a:highlight>
                <a:srgbClr val="FFFFFF"/>
              </a:highlight>
            </a:endParaRPr>
          </a:p>
          <a:p>
            <a:pPr indent="457200" lvl="0" marL="0" rtl="0" algn="l">
              <a:lnSpc>
                <a:spcPct val="80000"/>
              </a:lnSpc>
              <a:spcBef>
                <a:spcPts val="0"/>
              </a:spcBef>
              <a:spcAft>
                <a:spcPts val="0"/>
              </a:spcAft>
              <a:buNone/>
            </a:pPr>
            <a:r>
              <a:rPr b="1" lang="en" sz="1600">
                <a:solidFill>
                  <a:schemeClr val="dk1"/>
                </a:solidFill>
                <a:highlight>
                  <a:srgbClr val="FFFFFF"/>
                </a:highlight>
              </a:rPr>
              <a:t>POKE</a:t>
            </a:r>
            <a:endParaRPr b="1" sz="1600">
              <a:solidFill>
                <a:schemeClr val="dk1"/>
              </a:solidFill>
              <a:highlight>
                <a:srgbClr val="FFFFFF"/>
              </a:highlight>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highlight>
                  <a:srgbClr val="FFFFFF"/>
                </a:highlight>
              </a:rPr>
              <a:t>Use of a little, but has a considerable damage. </a:t>
            </a:r>
            <a:endParaRPr sz="1600">
              <a:solidFill>
                <a:schemeClr val="dk1"/>
              </a:solidFill>
              <a:highlight>
                <a:srgbClr val="FFFFFF"/>
              </a:highlight>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highlight>
                  <a:srgbClr val="FFFFFF"/>
                </a:highlight>
              </a:rPr>
              <a:t>Estes, Yi Sun-Shin, Cyclops, Nana</a:t>
            </a:r>
            <a:endParaRPr sz="1600">
              <a:solidFill>
                <a:schemeClr val="dk1"/>
              </a:solidFill>
              <a:highlight>
                <a:srgbClr val="FFFFFF"/>
              </a:highlight>
            </a:endParaRPr>
          </a:p>
          <a:p>
            <a:pPr indent="0" lvl="0" marL="0" rtl="0" algn="l">
              <a:lnSpc>
                <a:spcPct val="80000"/>
              </a:lnSpc>
              <a:spcBef>
                <a:spcPts val="0"/>
              </a:spcBef>
              <a:spcAft>
                <a:spcPts val="0"/>
              </a:spcAft>
              <a:buNone/>
            </a:pPr>
            <a:r>
              <a:t/>
            </a:r>
            <a:endParaRPr sz="1600">
              <a:solidFill>
                <a:schemeClr val="dk1"/>
              </a:solidFill>
              <a:highlight>
                <a:srgbClr val="FFFFFF"/>
              </a:highlight>
            </a:endParaRPr>
          </a:p>
          <a:p>
            <a:pPr indent="0" lvl="0" marL="0" rtl="0" algn="l">
              <a:lnSpc>
                <a:spcPct val="80000"/>
              </a:lnSpc>
              <a:spcBef>
                <a:spcPts val="0"/>
              </a:spcBef>
              <a:spcAft>
                <a:spcPts val="0"/>
              </a:spcAft>
              <a:buNone/>
            </a:pPr>
            <a:r>
              <a:t/>
            </a:r>
            <a:endParaRPr sz="1600">
              <a:solidFill>
                <a:schemeClr val="dk1"/>
              </a:solidFill>
              <a:highlight>
                <a:srgbClr val="FFFFFF"/>
              </a:highlight>
            </a:endParaRPr>
          </a:p>
          <a:p>
            <a:pPr indent="457200" lvl="0" marL="0" rtl="0" algn="l">
              <a:lnSpc>
                <a:spcPct val="80000"/>
              </a:lnSpc>
              <a:spcBef>
                <a:spcPts val="0"/>
              </a:spcBef>
              <a:spcAft>
                <a:spcPts val="0"/>
              </a:spcAft>
              <a:buNone/>
            </a:pPr>
            <a:r>
              <a:rPr b="1" lang="en" sz="1600">
                <a:solidFill>
                  <a:schemeClr val="dk1"/>
                </a:solidFill>
                <a:highlight>
                  <a:srgbClr val="FFFFFF"/>
                </a:highlight>
              </a:rPr>
              <a:t>INITIATOR</a:t>
            </a:r>
            <a:endParaRPr b="1"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in charge of opening the fight. </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Tank type heroes because they are on the front line. </a:t>
            </a:r>
            <a:endParaRPr sz="1600">
              <a:solidFill>
                <a:schemeClr val="dk1"/>
              </a:solidFill>
              <a:highlight>
                <a:srgbClr val="FFFFFF"/>
              </a:highlight>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highlight>
                  <a:srgbClr val="FFFFFF"/>
                </a:highlight>
              </a:rPr>
              <a:t>Tigreal, Franco, Minotaur</a:t>
            </a:r>
            <a:endParaRPr sz="1600">
              <a:solidFill>
                <a:schemeClr val="dk1"/>
              </a:solidFill>
              <a:highlight>
                <a:srgbClr val="FFFFFF"/>
              </a:highlight>
            </a:endParaRPr>
          </a:p>
          <a:p>
            <a:pPr indent="0" lvl="0" marL="0" rtl="0" algn="just">
              <a:lnSpc>
                <a:spcPct val="115000"/>
              </a:lnSpc>
              <a:spcBef>
                <a:spcPts val="0"/>
              </a:spcBef>
              <a:spcAft>
                <a:spcPts val="0"/>
              </a:spcAft>
              <a:buNone/>
            </a:pPr>
            <a:r>
              <a:t/>
            </a:r>
            <a:endParaRPr sz="1600">
              <a:solidFill>
                <a:schemeClr val="dk1"/>
              </a:solidFill>
              <a:highlight>
                <a:srgbClr val="FFFFFF"/>
              </a:highlight>
            </a:endParaRPr>
          </a:p>
          <a:p>
            <a:pPr indent="0" lvl="0" marL="0" rtl="0" algn="just">
              <a:lnSpc>
                <a:spcPct val="115000"/>
              </a:lnSpc>
              <a:spcBef>
                <a:spcPts val="0"/>
              </a:spcBef>
              <a:spcAft>
                <a:spcPts val="0"/>
              </a:spcAft>
              <a:buNone/>
            </a:pPr>
            <a:r>
              <a:t/>
            </a:r>
            <a:endParaRPr sz="1600">
              <a:solidFill>
                <a:schemeClr val="dk1"/>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80000"/>
              </a:lnSpc>
              <a:spcBef>
                <a:spcPts val="0"/>
              </a:spcBef>
              <a:spcAft>
                <a:spcPts val="0"/>
              </a:spcAft>
              <a:buNone/>
            </a:pPr>
            <a:r>
              <a:t/>
            </a:r>
            <a:endParaRPr sz="1600">
              <a:solidFill>
                <a:schemeClr val="dk1"/>
              </a:solidFill>
              <a:highlight>
                <a:srgbClr val="FFFFFF"/>
              </a:highlight>
            </a:endParaRPr>
          </a:p>
          <a:p>
            <a:pPr indent="0" lvl="0" marL="0" rtl="0" algn="l">
              <a:lnSpc>
                <a:spcPct val="80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80000"/>
              </a:lnSpc>
              <a:spcBef>
                <a:spcPts val="0"/>
              </a:spcBef>
              <a:spcAft>
                <a:spcPts val="0"/>
              </a:spcAft>
              <a:buNone/>
            </a:pPr>
            <a:r>
              <a:t/>
            </a:r>
            <a:endParaRPr sz="1600">
              <a:solidFill>
                <a:schemeClr val="dk1"/>
              </a:solidFill>
              <a:highlight>
                <a:srgbClr val="FFFFFF"/>
              </a:highlight>
            </a:endParaRPr>
          </a:p>
          <a:p>
            <a:pPr indent="0" lvl="0" marL="0" rtl="0" algn="l">
              <a:lnSpc>
                <a:spcPct val="80000"/>
              </a:lnSpc>
              <a:spcBef>
                <a:spcPts val="0"/>
              </a:spcBef>
              <a:spcAft>
                <a:spcPts val="0"/>
              </a:spcAft>
              <a:buSzPts val="275"/>
              <a:buNone/>
            </a:pPr>
            <a:r>
              <a:t/>
            </a:r>
            <a:endParaRPr sz="1600">
              <a:solidFill>
                <a:schemeClr val="dk1"/>
              </a:solidFill>
              <a:highlight>
                <a:srgbClr val="FFFFFF"/>
              </a:high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95"/>
          <p:cNvSpPr txBox="1"/>
          <p:nvPr>
            <p:ph type="ctrTitle"/>
          </p:nvPr>
        </p:nvSpPr>
        <p:spPr>
          <a:xfrm>
            <a:off x="563450" y="236050"/>
            <a:ext cx="8520600" cy="2245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990"/>
              <a:buNone/>
            </a:pPr>
            <a:r>
              <a:rPr b="1" lang="en" sz="1800" u="sng"/>
              <a:t>ROLE                          TYPES OF HERO</a:t>
            </a:r>
            <a:endParaRPr b="1" sz="1800" u="sng"/>
          </a:p>
          <a:p>
            <a:pPr indent="0" lvl="0" marL="0" rtl="0" algn="l">
              <a:lnSpc>
                <a:spcPct val="115000"/>
              </a:lnSpc>
              <a:spcBef>
                <a:spcPts val="0"/>
              </a:spcBef>
              <a:spcAft>
                <a:spcPts val="0"/>
              </a:spcAft>
              <a:buSzPts val="990"/>
              <a:buNone/>
            </a:pPr>
            <a:r>
              <a:rPr b="1" lang="en" sz="1800"/>
              <a:t>Roamer</a:t>
            </a:r>
            <a:r>
              <a:rPr lang="en" sz="1800"/>
              <a:t>                     - </a:t>
            </a:r>
            <a:r>
              <a:rPr lang="en" sz="1800"/>
              <a:t>Tank, Support, &lt;Mage</a:t>
            </a:r>
            <a:endParaRPr sz="1800"/>
          </a:p>
          <a:p>
            <a:pPr indent="0" lvl="0" marL="0" rtl="0" algn="l">
              <a:lnSpc>
                <a:spcPct val="115000"/>
              </a:lnSpc>
              <a:spcBef>
                <a:spcPts val="0"/>
              </a:spcBef>
              <a:spcAft>
                <a:spcPts val="0"/>
              </a:spcAft>
              <a:buSzPts val="990"/>
              <a:buNone/>
            </a:pPr>
            <a:r>
              <a:rPr b="1" lang="en" sz="1800"/>
              <a:t>Jungler </a:t>
            </a:r>
            <a:r>
              <a:rPr lang="en" sz="1800"/>
              <a:t>                    - Assassin, Fighter, Tank, &lt;Marksman, &lt;Mage</a:t>
            </a:r>
            <a:endParaRPr sz="1800"/>
          </a:p>
          <a:p>
            <a:pPr indent="0" lvl="0" marL="0" rtl="0" algn="l">
              <a:lnSpc>
                <a:spcPct val="115000"/>
              </a:lnSpc>
              <a:spcBef>
                <a:spcPts val="0"/>
              </a:spcBef>
              <a:spcAft>
                <a:spcPts val="0"/>
              </a:spcAft>
              <a:buSzPts val="990"/>
              <a:buNone/>
            </a:pPr>
            <a:r>
              <a:rPr b="1" lang="en" sz="1800"/>
              <a:t>Midlaner                   </a:t>
            </a:r>
            <a:r>
              <a:rPr lang="en" sz="1800"/>
              <a:t>- Mage, Support</a:t>
            </a:r>
            <a:endParaRPr sz="1800"/>
          </a:p>
          <a:p>
            <a:pPr indent="0" lvl="0" marL="0" rtl="0" algn="l">
              <a:lnSpc>
                <a:spcPct val="115000"/>
              </a:lnSpc>
              <a:spcBef>
                <a:spcPts val="0"/>
              </a:spcBef>
              <a:spcAft>
                <a:spcPts val="0"/>
              </a:spcAft>
              <a:buSzPts val="990"/>
              <a:buNone/>
            </a:pPr>
            <a:r>
              <a:rPr b="1" lang="en" sz="1800"/>
              <a:t>Goldlaner                 </a:t>
            </a:r>
            <a:r>
              <a:rPr lang="en" sz="1800"/>
              <a:t>- Marksman, &lt;Mage</a:t>
            </a:r>
            <a:endParaRPr sz="1800"/>
          </a:p>
          <a:p>
            <a:pPr indent="0" lvl="0" marL="0" rtl="0" algn="l">
              <a:lnSpc>
                <a:spcPct val="115000"/>
              </a:lnSpc>
              <a:spcBef>
                <a:spcPts val="0"/>
              </a:spcBef>
              <a:spcAft>
                <a:spcPts val="0"/>
              </a:spcAft>
              <a:buSzPts val="990"/>
              <a:buNone/>
            </a:pPr>
            <a:r>
              <a:rPr b="1" lang="en" sz="1800"/>
              <a:t>Offlaner /</a:t>
            </a:r>
            <a:r>
              <a:rPr b="1" lang="en" sz="1800"/>
              <a:t>EXPlaner</a:t>
            </a:r>
            <a:r>
              <a:rPr b="1" lang="en" sz="1800"/>
              <a:t>  </a:t>
            </a:r>
            <a:r>
              <a:rPr lang="en" sz="1800"/>
              <a:t>- Fighter, Tank</a:t>
            </a:r>
            <a:endParaRPr sz="1800"/>
          </a:p>
          <a:p>
            <a:pPr indent="0" lvl="0" marL="0" rtl="0" algn="l">
              <a:lnSpc>
                <a:spcPct val="150000"/>
              </a:lnSpc>
              <a:spcBef>
                <a:spcPts val="0"/>
              </a:spcBef>
              <a:spcAft>
                <a:spcPts val="0"/>
              </a:spcAft>
              <a:buSzPts val="990"/>
              <a:buNone/>
            </a:pPr>
            <a:r>
              <a:t/>
            </a:r>
            <a:endParaRPr b="1" sz="1800"/>
          </a:p>
        </p:txBody>
      </p:sp>
      <p:pic>
        <p:nvPicPr>
          <p:cNvPr id="511" name="Google Shape;511;p95"/>
          <p:cNvPicPr preferRelativeResize="0"/>
          <p:nvPr/>
        </p:nvPicPr>
        <p:blipFill>
          <a:blip r:embed="rId3">
            <a:alphaModFix/>
          </a:blip>
          <a:stretch>
            <a:fillRect/>
          </a:stretch>
        </p:blipFill>
        <p:spPr>
          <a:xfrm>
            <a:off x="649050" y="3130875"/>
            <a:ext cx="4671425" cy="1698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96"/>
          <p:cNvSpPr txBox="1"/>
          <p:nvPr>
            <p:ph idx="1" type="subTitle"/>
          </p:nvPr>
        </p:nvSpPr>
        <p:spPr>
          <a:xfrm>
            <a:off x="311700" y="544075"/>
            <a:ext cx="8520600" cy="16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1400">
                <a:solidFill>
                  <a:schemeClr val="dk1"/>
                </a:solidFill>
              </a:rPr>
              <a:t>Jungling</a:t>
            </a:r>
            <a:endParaRPr b="1" sz="1400">
              <a:solidFill>
                <a:schemeClr val="dk1"/>
              </a:solidFill>
            </a:endParaRPr>
          </a:p>
          <a:p>
            <a:pPr indent="0" lvl="0" marL="0" rtl="0" algn="l">
              <a:lnSpc>
                <a:spcPct val="115000"/>
              </a:lnSpc>
              <a:spcBef>
                <a:spcPts val="900"/>
              </a:spcBef>
              <a:spcAft>
                <a:spcPts val="0"/>
              </a:spcAft>
              <a:buClr>
                <a:schemeClr val="dk1"/>
              </a:buClr>
              <a:buSzPts val="1100"/>
              <a:buFont typeface="Arial"/>
              <a:buNone/>
            </a:pPr>
            <a:r>
              <a:rPr lang="en" sz="1400" u="sng">
                <a:solidFill>
                  <a:schemeClr val="dk1"/>
                </a:solidFill>
                <a:highlight>
                  <a:srgbClr val="FFFFFF"/>
                </a:highlight>
              </a:rPr>
              <a:t>Retribution spell in MLBB</a:t>
            </a:r>
            <a:r>
              <a:rPr lang="en" sz="1400">
                <a:solidFill>
                  <a:schemeClr val="dk1"/>
                </a:solidFill>
                <a:highlight>
                  <a:srgbClr val="FFFFFF"/>
                </a:highlight>
              </a:rPr>
              <a:t>:-</a:t>
            </a:r>
            <a:endParaRPr sz="1400">
              <a:solidFill>
                <a:schemeClr val="dk1"/>
              </a:solidFill>
              <a:highlight>
                <a:srgbClr val="FFFFFF"/>
              </a:highlight>
            </a:endParaRPr>
          </a:p>
          <a:p>
            <a:pPr indent="-317500" lvl="0" marL="457200" rtl="0" algn="l">
              <a:lnSpc>
                <a:spcPct val="115000"/>
              </a:lnSpc>
              <a:spcBef>
                <a:spcPts val="900"/>
              </a:spcBef>
              <a:spcAft>
                <a:spcPts val="0"/>
              </a:spcAft>
              <a:buClr>
                <a:schemeClr val="dk1"/>
              </a:buClr>
              <a:buSzPts val="1400"/>
              <a:buChar char="-"/>
            </a:pPr>
            <a:r>
              <a:rPr lang="en" sz="1400">
                <a:solidFill>
                  <a:schemeClr val="dk1"/>
                </a:solidFill>
                <a:highlight>
                  <a:srgbClr val="FFFFFF"/>
                </a:highlight>
              </a:rPr>
              <a:t>Deals 520 (+80 × Hero Level) True Damage to a creeps and minions. Passive: Creep rewards are increased by 60%, and damage taken from creeps is reduced by 50%. Minion rewards are reduced by 70% for the first 5 minutes.</a:t>
            </a:r>
            <a:endParaRPr sz="1400">
              <a:solidFill>
                <a:schemeClr val="dk1"/>
              </a:solidFill>
            </a:endParaRPr>
          </a:p>
          <a:p>
            <a:pPr indent="0" lvl="0" marL="0" rtl="0" algn="ctr">
              <a:spcBef>
                <a:spcPts val="0"/>
              </a:spcBef>
              <a:spcAft>
                <a:spcPts val="0"/>
              </a:spcAft>
              <a:buNone/>
            </a:pPr>
            <a:r>
              <a:t/>
            </a:r>
            <a:endParaRPr sz="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u="sng">
              <a:solidFill>
                <a:schemeClr val="dk1"/>
              </a:solidFill>
            </a:endParaRPr>
          </a:p>
        </p:txBody>
      </p:sp>
      <p:sp>
        <p:nvSpPr>
          <p:cNvPr id="517" name="Google Shape;517;p96"/>
          <p:cNvSpPr txBox="1"/>
          <p:nvPr/>
        </p:nvSpPr>
        <p:spPr>
          <a:xfrm>
            <a:off x="324500" y="2348625"/>
            <a:ext cx="8579400" cy="27399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Roboto"/>
              <a:buChar char="-"/>
            </a:pPr>
            <a:r>
              <a:rPr lang="en" sz="1350">
                <a:solidFill>
                  <a:schemeClr val="dk1"/>
                </a:solidFill>
                <a:highlight>
                  <a:srgbClr val="FFFFFF"/>
                </a:highlight>
                <a:latin typeface="Roboto"/>
                <a:ea typeface="Roboto"/>
                <a:cs typeface="Roboto"/>
                <a:sym typeface="Roboto"/>
              </a:rPr>
              <a:t>It allows the hero to deal true damage to jungle creeps while simultaneously reducing the damage received from them.</a:t>
            </a:r>
            <a:endParaRPr sz="13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1350">
              <a:solidFill>
                <a:schemeClr val="dk1"/>
              </a:solidFill>
              <a:highlight>
                <a:srgbClr val="FFFFFF"/>
              </a:highlight>
              <a:latin typeface="Roboto"/>
              <a:ea typeface="Roboto"/>
              <a:cs typeface="Roboto"/>
              <a:sym typeface="Roboto"/>
            </a:endParaRPr>
          </a:p>
          <a:p>
            <a:pPr indent="-314325" lvl="0" marL="457200" rtl="0" algn="l">
              <a:lnSpc>
                <a:spcPct val="100000"/>
              </a:lnSpc>
              <a:spcBef>
                <a:spcPts val="0"/>
              </a:spcBef>
              <a:spcAft>
                <a:spcPts val="0"/>
              </a:spcAft>
              <a:buClr>
                <a:schemeClr val="dk1"/>
              </a:buClr>
              <a:buSzPts val="1350"/>
              <a:buFont typeface="Roboto"/>
              <a:buChar char="-"/>
            </a:pPr>
            <a:r>
              <a:rPr lang="en" sz="1350">
                <a:solidFill>
                  <a:schemeClr val="dk1"/>
                </a:solidFill>
                <a:highlight>
                  <a:srgbClr val="FFFFFF"/>
                </a:highlight>
                <a:latin typeface="Roboto"/>
                <a:ea typeface="Roboto"/>
                <a:cs typeface="Roboto"/>
                <a:sym typeface="Roboto"/>
              </a:rPr>
              <a:t>It increases the gold and experience rewards obtained from defeating these creeps, allowing for rapid farming during the early to mid stages of the game.</a:t>
            </a:r>
            <a:endParaRPr sz="1350">
              <a:solidFill>
                <a:schemeClr val="dk1"/>
              </a:solidFill>
              <a:highlight>
                <a:srgbClr val="FFFFFF"/>
              </a:highlight>
              <a:latin typeface="Roboto"/>
              <a:ea typeface="Roboto"/>
              <a:cs typeface="Roboto"/>
              <a:sym typeface="Roboto"/>
            </a:endParaRPr>
          </a:p>
          <a:p>
            <a:pPr indent="0" lvl="0" marL="457200" rtl="0" algn="l">
              <a:lnSpc>
                <a:spcPct val="100000"/>
              </a:lnSpc>
              <a:spcBef>
                <a:spcPts val="1200"/>
              </a:spcBef>
              <a:spcAft>
                <a:spcPts val="0"/>
              </a:spcAft>
              <a:buNone/>
            </a:pPr>
            <a:r>
              <a:t/>
            </a:r>
            <a:endParaRPr sz="100">
              <a:solidFill>
                <a:schemeClr val="dk1"/>
              </a:solidFill>
              <a:highlight>
                <a:srgbClr val="FFFFFF"/>
              </a:highlight>
              <a:latin typeface="Roboto"/>
              <a:ea typeface="Roboto"/>
              <a:cs typeface="Roboto"/>
              <a:sym typeface="Roboto"/>
            </a:endParaRPr>
          </a:p>
          <a:p>
            <a:pPr indent="-314325" lvl="0" marL="457200" rtl="0" algn="l">
              <a:lnSpc>
                <a:spcPct val="100000"/>
              </a:lnSpc>
              <a:spcBef>
                <a:spcPts val="1200"/>
              </a:spcBef>
              <a:spcAft>
                <a:spcPts val="0"/>
              </a:spcAft>
              <a:buClr>
                <a:schemeClr val="dk1"/>
              </a:buClr>
              <a:buSzPts val="1350"/>
              <a:buFont typeface="Roboto"/>
              <a:buChar char="-"/>
            </a:pPr>
            <a:r>
              <a:rPr lang="en" sz="1350">
                <a:solidFill>
                  <a:schemeClr val="dk1"/>
                </a:solidFill>
                <a:highlight>
                  <a:srgbClr val="FFFFFF"/>
                </a:highlight>
                <a:latin typeface="Roboto"/>
                <a:ea typeface="Roboto"/>
                <a:cs typeface="Roboto"/>
                <a:sym typeface="Roboto"/>
              </a:rPr>
              <a:t>Could amplify its effectiveness as you accumulate five creep kills or assists, upgrading the spell based on your chosen type of blessing.</a:t>
            </a:r>
            <a:endParaRPr sz="1350">
              <a:solidFill>
                <a:schemeClr val="dk1"/>
              </a:solidFill>
              <a:highlight>
                <a:srgbClr val="FFFFFF"/>
              </a:highlight>
              <a:latin typeface="Roboto"/>
              <a:ea typeface="Roboto"/>
              <a:cs typeface="Roboto"/>
              <a:sym typeface="Roboto"/>
            </a:endParaRPr>
          </a:p>
          <a:p>
            <a:pPr indent="0" lvl="0" marL="457200" rtl="0" algn="l">
              <a:lnSpc>
                <a:spcPct val="100000"/>
              </a:lnSpc>
              <a:spcBef>
                <a:spcPts val="1200"/>
              </a:spcBef>
              <a:spcAft>
                <a:spcPts val="0"/>
              </a:spcAft>
              <a:buNone/>
            </a:pPr>
            <a:r>
              <a:t/>
            </a:r>
            <a:endParaRPr sz="100">
              <a:solidFill>
                <a:schemeClr val="dk1"/>
              </a:solidFill>
              <a:highlight>
                <a:srgbClr val="FFFFFF"/>
              </a:highlight>
              <a:latin typeface="Roboto"/>
              <a:ea typeface="Roboto"/>
              <a:cs typeface="Roboto"/>
              <a:sym typeface="Roboto"/>
            </a:endParaRPr>
          </a:p>
          <a:p>
            <a:pPr indent="-314325" lvl="0" marL="457200" rtl="0" algn="l">
              <a:lnSpc>
                <a:spcPct val="100000"/>
              </a:lnSpc>
              <a:spcBef>
                <a:spcPts val="1200"/>
              </a:spcBef>
              <a:spcAft>
                <a:spcPts val="0"/>
              </a:spcAft>
              <a:buClr>
                <a:schemeClr val="dk1"/>
              </a:buClr>
              <a:buSzPts val="1350"/>
              <a:buFont typeface="Roboto"/>
              <a:buChar char="-"/>
            </a:pPr>
            <a:r>
              <a:rPr lang="en" sz="1350">
                <a:solidFill>
                  <a:schemeClr val="dk1"/>
                </a:solidFill>
                <a:highlight>
                  <a:srgbClr val="FFFFFF"/>
                </a:highlight>
                <a:latin typeface="Roboto"/>
                <a:ea typeface="Roboto"/>
                <a:cs typeface="Roboto"/>
                <a:sym typeface="Roboto"/>
              </a:rPr>
              <a:t>These blessings come in three distinct variations — Ice, Flame, and Bloody — each offering unique effects when cast against enemy heroes.</a:t>
            </a:r>
            <a:endParaRPr sz="1350">
              <a:solidFill>
                <a:schemeClr val="dk1"/>
              </a:solidFill>
              <a:highlight>
                <a:srgbClr val="FFFFFF"/>
              </a:highlight>
              <a:latin typeface="Roboto"/>
              <a:ea typeface="Roboto"/>
              <a:cs typeface="Roboto"/>
              <a:sym typeface="Roboto"/>
            </a:endParaRPr>
          </a:p>
        </p:txBody>
      </p:sp>
      <p:pic>
        <p:nvPicPr>
          <p:cNvPr id="518" name="Google Shape;518;p96"/>
          <p:cNvPicPr preferRelativeResize="0"/>
          <p:nvPr/>
        </p:nvPicPr>
        <p:blipFill>
          <a:blip r:embed="rId3">
            <a:alphaModFix/>
          </a:blip>
          <a:stretch>
            <a:fillRect/>
          </a:stretch>
        </p:blipFill>
        <p:spPr>
          <a:xfrm>
            <a:off x="2707900" y="0"/>
            <a:ext cx="2789475" cy="9065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7"/>
          <p:cNvSpPr txBox="1"/>
          <p:nvPr/>
        </p:nvSpPr>
        <p:spPr>
          <a:xfrm>
            <a:off x="268050" y="757925"/>
            <a:ext cx="8607900" cy="3870600"/>
          </a:xfrm>
          <a:prstGeom prst="rect">
            <a:avLst/>
          </a:prstGeom>
          <a:noFill/>
          <a:ln>
            <a:noFill/>
          </a:ln>
        </p:spPr>
        <p:txBody>
          <a:bodyPr anchorCtr="0" anchor="ctr" bIns="91425" lIns="91425" spcFirstLastPara="1" rIns="91425" wrap="square" tIns="91425">
            <a:noAutofit/>
          </a:bodyPr>
          <a:lstStyle/>
          <a:p>
            <a:pPr indent="0" lvl="0" marL="292100" marR="292100" rtl="0" algn="ctr">
              <a:lnSpc>
                <a:spcPct val="115000"/>
              </a:lnSpc>
              <a:spcBef>
                <a:spcPts val="0"/>
              </a:spcBef>
              <a:spcAft>
                <a:spcPts val="0"/>
              </a:spcAft>
              <a:buNone/>
            </a:pPr>
            <a:r>
              <a:rPr b="1" lang="en">
                <a:solidFill>
                  <a:schemeClr val="dk1"/>
                </a:solidFill>
              </a:rPr>
              <a:t>Retribution - ICE</a:t>
            </a:r>
            <a:endParaRPr b="1">
              <a:solidFill>
                <a:schemeClr val="dk1"/>
              </a:solidFill>
            </a:endParaRPr>
          </a:p>
          <a:p>
            <a:pPr indent="0" lvl="0" marL="50800" marR="50800" rtl="0" algn="l">
              <a:lnSpc>
                <a:spcPct val="115000"/>
              </a:lnSpc>
              <a:spcBef>
                <a:spcPts val="400"/>
              </a:spcBef>
              <a:spcAft>
                <a:spcPts val="0"/>
              </a:spcAft>
              <a:buNone/>
            </a:pPr>
            <a:r>
              <a:rPr b="1" lang="en" u="sng">
                <a:solidFill>
                  <a:schemeClr val="dk1"/>
                </a:solidFill>
              </a:rPr>
              <a:t>Ability</a:t>
            </a:r>
            <a:endParaRPr b="1" u="sng">
              <a:solidFill>
                <a:schemeClr val="dk1"/>
              </a:solidFill>
            </a:endParaRPr>
          </a:p>
          <a:p>
            <a:pPr indent="0" lvl="0" marL="50800" marR="50800" rtl="0" algn="l">
              <a:lnSpc>
                <a:spcPct val="115000"/>
              </a:lnSpc>
              <a:spcBef>
                <a:spcPts val="400"/>
              </a:spcBef>
              <a:spcAft>
                <a:spcPts val="0"/>
              </a:spcAft>
              <a:buNone/>
            </a:pPr>
            <a:r>
              <a:t/>
            </a:r>
            <a:endParaRPr b="1" u="sng">
              <a:solidFill>
                <a:schemeClr val="dk1"/>
              </a:solidFill>
            </a:endParaRPr>
          </a:p>
          <a:p>
            <a:pPr indent="-317500" lvl="0" marL="457200" marR="50800" rtl="0" algn="l">
              <a:lnSpc>
                <a:spcPct val="170000"/>
              </a:lnSpc>
              <a:spcBef>
                <a:spcPts val="0"/>
              </a:spcBef>
              <a:spcAft>
                <a:spcPts val="0"/>
              </a:spcAft>
              <a:buClr>
                <a:schemeClr val="dk1"/>
              </a:buClr>
              <a:buSzPts val="1400"/>
              <a:buChar char="-"/>
            </a:pPr>
            <a:r>
              <a:rPr lang="en">
                <a:solidFill>
                  <a:schemeClr val="dk1"/>
                </a:solidFill>
              </a:rPr>
              <a:t>D</a:t>
            </a:r>
            <a:r>
              <a:rPr lang="en">
                <a:solidFill>
                  <a:schemeClr val="dk1"/>
                </a:solidFill>
              </a:rPr>
              <a:t>amage </a:t>
            </a:r>
            <a:r>
              <a:rPr lang="en">
                <a:solidFill>
                  <a:schemeClr val="dk1"/>
                </a:solidFill>
              </a:rPr>
              <a:t>dealt</a:t>
            </a:r>
            <a:r>
              <a:rPr lang="en">
                <a:solidFill>
                  <a:schemeClr val="dk1"/>
                </a:solidFill>
              </a:rPr>
              <a:t> to creeps or minions is increased to 150%. Can be used against heroes, dealing 100 True Damage and absorbing 72-100 Movement Speed from the target over 5s (scales with level).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Only when total creep kills, hero kills, or hero kill assists reach 5 can Retribution be upgraded.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highlight>
                  <a:srgbClr val="FFFFFF"/>
                </a:highlight>
              </a:rPr>
              <a:t>Allows you to steal movement speed from your target depending on your level for several seconds, making you agile while slowing them down.</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
                <a:solidFill>
                  <a:schemeClr val="dk1"/>
                </a:solidFill>
                <a:highlight>
                  <a:srgbClr val="FFFFFF"/>
                </a:highlight>
              </a:rPr>
              <a:t>Use against opponents are highly mobile, particularly their mage or marksman. Jungler can easily chase them down to secure a crucial kill or escape from them when getting pursued.</a:t>
            </a:r>
            <a:endParaRPr>
              <a:solidFill>
                <a:schemeClr val="dk1"/>
              </a:solidFill>
              <a:highlight>
                <a:srgbClr val="FFFFFF"/>
              </a:highlight>
            </a:endParaRPr>
          </a:p>
          <a:p>
            <a:pPr indent="0" lvl="0" marL="457200" rtl="0" algn="l">
              <a:lnSpc>
                <a:spcPct val="115000"/>
              </a:lnSpc>
              <a:spcBef>
                <a:spcPts val="1200"/>
              </a:spcBef>
              <a:spcAft>
                <a:spcPts val="0"/>
              </a:spcAft>
              <a:buNone/>
            </a:pPr>
            <a:r>
              <a:t/>
            </a:r>
            <a:endParaRPr sz="100">
              <a:solidFill>
                <a:schemeClr val="dk1"/>
              </a:solidFill>
              <a:highlight>
                <a:srgbClr val="FFFFFF"/>
              </a:highlight>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highlight>
                  <a:srgbClr val="FFFFFF"/>
                </a:highlight>
              </a:rPr>
              <a:t>Ice Retribution works great for most </a:t>
            </a:r>
            <a:r>
              <a:rPr lang="en">
                <a:solidFill>
                  <a:srgbClr val="FF00FF"/>
                </a:solidFill>
                <a:highlight>
                  <a:srgbClr val="FFFFFF"/>
                </a:highlight>
              </a:rPr>
              <a:t>assassin</a:t>
            </a:r>
            <a:r>
              <a:rPr lang="en">
                <a:solidFill>
                  <a:schemeClr val="dk1"/>
                </a:solidFill>
                <a:highlight>
                  <a:srgbClr val="FFFFFF"/>
                </a:highlight>
              </a:rPr>
              <a:t> junglers, including </a:t>
            </a:r>
            <a:r>
              <a:rPr lang="en">
                <a:solidFill>
                  <a:srgbClr val="FF00FF"/>
                </a:solidFill>
                <a:highlight>
                  <a:srgbClr val="FFFFFF"/>
                </a:highlight>
                <a:uFill>
                  <a:noFill/>
                </a:uFill>
                <a:hlinkClick r:id="rId3">
                  <a:extLst>
                    <a:ext uri="{A12FA001-AC4F-418D-AE19-62706E023703}">
                      <ahyp:hlinkClr val="tx"/>
                    </a:ext>
                  </a:extLst>
                </a:hlinkClick>
              </a:rPr>
              <a:t>Ling</a:t>
            </a:r>
            <a:r>
              <a:rPr lang="en">
                <a:solidFill>
                  <a:srgbClr val="FF00FF"/>
                </a:solidFill>
                <a:highlight>
                  <a:srgbClr val="FFFFFF"/>
                </a:highlight>
              </a:rPr>
              <a:t>, </a:t>
            </a:r>
            <a:r>
              <a:rPr lang="en">
                <a:solidFill>
                  <a:srgbClr val="FF00FF"/>
                </a:solidFill>
                <a:highlight>
                  <a:srgbClr val="FFFFFF"/>
                </a:highlight>
                <a:uFill>
                  <a:noFill/>
                </a:uFill>
                <a:hlinkClick r:id="rId4">
                  <a:extLst>
                    <a:ext uri="{A12FA001-AC4F-418D-AE19-62706E023703}">
                      <ahyp:hlinkClr val="tx"/>
                    </a:ext>
                  </a:extLst>
                </a:hlinkClick>
              </a:rPr>
              <a:t>Lancelot</a:t>
            </a:r>
            <a:r>
              <a:rPr lang="en">
                <a:solidFill>
                  <a:srgbClr val="FF00FF"/>
                </a:solidFill>
                <a:highlight>
                  <a:srgbClr val="FFFFFF"/>
                </a:highlight>
              </a:rPr>
              <a:t>, </a:t>
            </a:r>
            <a:r>
              <a:rPr lang="en">
                <a:solidFill>
                  <a:srgbClr val="FF00FF"/>
                </a:solidFill>
                <a:highlight>
                  <a:srgbClr val="FFFFFF"/>
                </a:highlight>
                <a:uFill>
                  <a:noFill/>
                </a:uFill>
                <a:hlinkClick r:id="rId5">
                  <a:extLst>
                    <a:ext uri="{A12FA001-AC4F-418D-AE19-62706E023703}">
                      <ahyp:hlinkClr val="tx"/>
                    </a:ext>
                  </a:extLst>
                </a:hlinkClick>
              </a:rPr>
              <a:t>Gusion</a:t>
            </a:r>
            <a:r>
              <a:rPr lang="en">
                <a:solidFill>
                  <a:schemeClr val="dk1"/>
                </a:solidFill>
                <a:highlight>
                  <a:srgbClr val="FFFFFF"/>
                </a:highlight>
              </a:rPr>
              <a:t> </a:t>
            </a:r>
            <a:r>
              <a:rPr lang="en">
                <a:solidFill>
                  <a:srgbClr val="FF00FF"/>
                </a:solidFill>
                <a:highlight>
                  <a:srgbClr val="FFFFFF"/>
                </a:highlight>
              </a:rPr>
              <a:t>etc</a:t>
            </a:r>
            <a:endParaRPr>
              <a:solidFill>
                <a:srgbClr val="FF00FF"/>
              </a:solidFill>
              <a:highlight>
                <a:srgbClr val="FFFFFF"/>
              </a:highlight>
            </a:endParaRPr>
          </a:p>
          <a:p>
            <a:pPr indent="0" lvl="0" marL="0" rtl="0" algn="l">
              <a:lnSpc>
                <a:spcPct val="115000"/>
              </a:lnSpc>
              <a:spcBef>
                <a:spcPts val="120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8"/>
          <p:cNvSpPr txBox="1"/>
          <p:nvPr>
            <p:ph type="ctrTitle"/>
          </p:nvPr>
        </p:nvSpPr>
        <p:spPr>
          <a:xfrm>
            <a:off x="347858" y="1649450"/>
            <a:ext cx="8520600" cy="2052600"/>
          </a:xfrm>
          <a:prstGeom prst="rect">
            <a:avLst/>
          </a:prstGeom>
        </p:spPr>
        <p:txBody>
          <a:bodyPr anchorCtr="0" anchor="b" bIns="91425" lIns="91425" spcFirstLastPara="1" rIns="91425" wrap="square" tIns="91425">
            <a:normAutofit fontScale="90000"/>
          </a:bodyPr>
          <a:lstStyle/>
          <a:p>
            <a:pPr indent="0" lvl="0" marL="0" marR="50800" rtl="0" algn="l">
              <a:lnSpc>
                <a:spcPct val="115000"/>
              </a:lnSpc>
              <a:spcBef>
                <a:spcPts val="400"/>
              </a:spcBef>
              <a:spcAft>
                <a:spcPts val="0"/>
              </a:spcAft>
              <a:buNone/>
            </a:pPr>
            <a:r>
              <a:rPr b="1" lang="en" sz="1400" u="sng"/>
              <a:t>Ability</a:t>
            </a:r>
            <a:endParaRPr b="1" sz="1400" u="sng"/>
          </a:p>
          <a:p>
            <a:pPr indent="0" lvl="0" marL="0" rtl="0" algn="l">
              <a:lnSpc>
                <a:spcPct val="115000"/>
              </a:lnSpc>
              <a:spcBef>
                <a:spcPts val="0"/>
              </a:spcBef>
              <a:spcAft>
                <a:spcPts val="0"/>
              </a:spcAft>
              <a:buNone/>
            </a:pPr>
            <a:r>
              <a:t/>
            </a:r>
            <a:endParaRPr sz="1150">
              <a:solidFill>
                <a:srgbClr val="C6D9DE"/>
              </a:solidFill>
              <a:highlight>
                <a:srgbClr val="0F2B55"/>
              </a:highlight>
            </a:endParaRPr>
          </a:p>
          <a:p>
            <a:pPr indent="-305752" lvl="0" marL="457200" rtl="0" algn="l">
              <a:lnSpc>
                <a:spcPct val="115000"/>
              </a:lnSpc>
              <a:spcBef>
                <a:spcPts val="0"/>
              </a:spcBef>
              <a:spcAft>
                <a:spcPts val="0"/>
              </a:spcAft>
              <a:buSzPct val="100000"/>
              <a:buFont typeface="Roboto"/>
              <a:buChar char="-"/>
            </a:pPr>
            <a:r>
              <a:rPr lang="en" sz="1350">
                <a:highlight>
                  <a:srgbClr val="FFFFFF"/>
                </a:highlight>
                <a:latin typeface="Roboto"/>
                <a:ea typeface="Roboto"/>
                <a:cs typeface="Roboto"/>
                <a:sym typeface="Roboto"/>
              </a:rPr>
              <a:t>Dealing </a:t>
            </a:r>
            <a:r>
              <a:rPr b="1" lang="en" sz="1350">
                <a:solidFill>
                  <a:srgbClr val="FF0000"/>
                </a:solidFill>
                <a:highlight>
                  <a:srgbClr val="FFFFFF"/>
                </a:highlight>
                <a:latin typeface="Roboto"/>
                <a:ea typeface="Roboto"/>
                <a:cs typeface="Roboto"/>
                <a:sym typeface="Roboto"/>
              </a:rPr>
              <a:t>100 True Damage</a:t>
            </a:r>
            <a:r>
              <a:rPr lang="en" sz="1350">
                <a:highlight>
                  <a:srgbClr val="FFFFFF"/>
                </a:highlight>
                <a:latin typeface="Roboto"/>
                <a:ea typeface="Roboto"/>
                <a:cs typeface="Roboto"/>
                <a:sym typeface="Roboto"/>
              </a:rPr>
              <a:t> and absorbing </a:t>
            </a:r>
            <a:r>
              <a:rPr b="1" lang="en" sz="1350">
                <a:solidFill>
                  <a:srgbClr val="FF0000"/>
                </a:solidFill>
                <a:highlight>
                  <a:srgbClr val="FFFFFF"/>
                </a:highlight>
                <a:latin typeface="Roboto"/>
                <a:ea typeface="Roboto"/>
                <a:cs typeface="Roboto"/>
                <a:sym typeface="Roboto"/>
              </a:rPr>
              <a:t>35-70 Physical Attack</a:t>
            </a:r>
            <a:r>
              <a:rPr lang="en" sz="1350">
                <a:highlight>
                  <a:srgbClr val="FFFFFF"/>
                </a:highlight>
                <a:latin typeface="Roboto"/>
                <a:ea typeface="Roboto"/>
                <a:cs typeface="Roboto"/>
                <a:sym typeface="Roboto"/>
              </a:rPr>
              <a:t> and</a:t>
            </a:r>
            <a:r>
              <a:rPr lang="en" sz="1350">
                <a:solidFill>
                  <a:srgbClr val="FF0000"/>
                </a:solidFill>
                <a:highlight>
                  <a:srgbClr val="FFFFFF"/>
                </a:highlight>
                <a:latin typeface="Roboto"/>
                <a:ea typeface="Roboto"/>
                <a:cs typeface="Roboto"/>
                <a:sym typeface="Roboto"/>
              </a:rPr>
              <a:t> </a:t>
            </a:r>
            <a:r>
              <a:rPr b="1" lang="en" sz="1350">
                <a:solidFill>
                  <a:srgbClr val="FF0000"/>
                </a:solidFill>
                <a:highlight>
                  <a:srgbClr val="FFFFFF"/>
                </a:highlight>
                <a:latin typeface="Roboto"/>
                <a:ea typeface="Roboto"/>
                <a:cs typeface="Roboto"/>
                <a:sym typeface="Roboto"/>
              </a:rPr>
              <a:t>Magic Power</a:t>
            </a:r>
            <a:r>
              <a:rPr lang="en" sz="1350">
                <a:highlight>
                  <a:srgbClr val="FFFFFF"/>
                </a:highlight>
                <a:latin typeface="Roboto"/>
                <a:ea typeface="Roboto"/>
                <a:cs typeface="Roboto"/>
                <a:sym typeface="Roboto"/>
              </a:rPr>
              <a:t> from target over 3s (scales with level). </a:t>
            </a:r>
            <a:endParaRPr sz="1350">
              <a:highlight>
                <a:srgbClr val="FFFFFF"/>
              </a:highlight>
              <a:latin typeface="Roboto"/>
              <a:ea typeface="Roboto"/>
              <a:cs typeface="Roboto"/>
              <a:sym typeface="Roboto"/>
            </a:endParaRPr>
          </a:p>
          <a:p>
            <a:pPr indent="-305752" lvl="0" marL="457200" rtl="0" algn="l">
              <a:lnSpc>
                <a:spcPct val="115000"/>
              </a:lnSpc>
              <a:spcBef>
                <a:spcPts val="0"/>
              </a:spcBef>
              <a:spcAft>
                <a:spcPts val="0"/>
              </a:spcAft>
              <a:buSzPct val="100000"/>
              <a:buFont typeface="Roboto"/>
              <a:buChar char="-"/>
            </a:pPr>
            <a:r>
              <a:rPr lang="en" sz="1350">
                <a:highlight>
                  <a:srgbClr val="FFFFFF"/>
                </a:highlight>
                <a:latin typeface="Roboto"/>
                <a:ea typeface="Roboto"/>
                <a:cs typeface="Roboto"/>
                <a:sym typeface="Roboto"/>
              </a:rPr>
              <a:t>It strongly enhances your chance of being dominant in 1v1 situations or securing a pickoff.</a:t>
            </a:r>
            <a:endParaRPr sz="1350">
              <a:highlight>
                <a:srgbClr val="FFFFFF"/>
              </a:highlight>
              <a:latin typeface="Roboto"/>
              <a:ea typeface="Roboto"/>
              <a:cs typeface="Roboto"/>
              <a:sym typeface="Roboto"/>
            </a:endParaRPr>
          </a:p>
          <a:p>
            <a:pPr indent="0" lvl="0" marL="457200" rtl="0" algn="l">
              <a:lnSpc>
                <a:spcPct val="115000"/>
              </a:lnSpc>
              <a:spcBef>
                <a:spcPts val="1200"/>
              </a:spcBef>
              <a:spcAft>
                <a:spcPts val="0"/>
              </a:spcAft>
              <a:buNone/>
            </a:pPr>
            <a:r>
              <a:t/>
            </a:r>
            <a:endParaRPr sz="100">
              <a:highlight>
                <a:srgbClr val="FFFFFF"/>
              </a:highlight>
              <a:latin typeface="Roboto"/>
              <a:ea typeface="Roboto"/>
              <a:cs typeface="Roboto"/>
              <a:sym typeface="Roboto"/>
            </a:endParaRPr>
          </a:p>
          <a:p>
            <a:pPr indent="-305752" lvl="0" marL="457200" rtl="0" algn="l">
              <a:lnSpc>
                <a:spcPct val="115000"/>
              </a:lnSpc>
              <a:spcBef>
                <a:spcPts val="1200"/>
              </a:spcBef>
              <a:spcAft>
                <a:spcPts val="0"/>
              </a:spcAft>
              <a:buSzPct val="100000"/>
              <a:buFont typeface="Roboto"/>
              <a:buChar char="-"/>
            </a:pPr>
            <a:r>
              <a:rPr lang="en" sz="1350">
                <a:highlight>
                  <a:srgbClr val="FFFFFF"/>
                </a:highlight>
                <a:latin typeface="Roboto"/>
                <a:ea typeface="Roboto"/>
                <a:cs typeface="Roboto"/>
                <a:sym typeface="Roboto"/>
              </a:rPr>
              <a:t>Use this if your team possesses a significant amount of crowd control spells, and you need to burst down an enemy as fast as possible.</a:t>
            </a:r>
            <a:endParaRPr sz="1350">
              <a:highlight>
                <a:srgbClr val="FFFFFF"/>
              </a:highlight>
              <a:latin typeface="Roboto"/>
              <a:ea typeface="Roboto"/>
              <a:cs typeface="Roboto"/>
              <a:sym typeface="Roboto"/>
            </a:endParaRPr>
          </a:p>
          <a:p>
            <a:pPr indent="0" lvl="0" marL="457200" rtl="0" algn="l">
              <a:lnSpc>
                <a:spcPct val="115000"/>
              </a:lnSpc>
              <a:spcBef>
                <a:spcPts val="1200"/>
              </a:spcBef>
              <a:spcAft>
                <a:spcPts val="0"/>
              </a:spcAft>
              <a:buNone/>
            </a:pPr>
            <a:r>
              <a:t/>
            </a:r>
            <a:endParaRPr sz="100">
              <a:highlight>
                <a:srgbClr val="FFFFFF"/>
              </a:highlight>
              <a:latin typeface="Roboto"/>
              <a:ea typeface="Roboto"/>
              <a:cs typeface="Roboto"/>
              <a:sym typeface="Roboto"/>
            </a:endParaRPr>
          </a:p>
          <a:p>
            <a:pPr indent="-305752" lvl="0" marL="457200" rtl="0" algn="l">
              <a:lnSpc>
                <a:spcPct val="115000"/>
              </a:lnSpc>
              <a:spcBef>
                <a:spcPts val="1200"/>
              </a:spcBef>
              <a:spcAft>
                <a:spcPts val="0"/>
              </a:spcAft>
              <a:buSzPct val="100000"/>
              <a:buFont typeface="Roboto"/>
              <a:buChar char="-"/>
            </a:pPr>
            <a:r>
              <a:rPr lang="en" sz="1350">
                <a:highlight>
                  <a:srgbClr val="FFFFFF"/>
                </a:highlight>
                <a:latin typeface="Roboto"/>
                <a:ea typeface="Roboto"/>
                <a:cs typeface="Roboto"/>
                <a:sym typeface="Roboto"/>
              </a:rPr>
              <a:t>Heroes such as </a:t>
            </a:r>
            <a:r>
              <a:rPr lang="en" sz="1350">
                <a:solidFill>
                  <a:srgbClr val="FF00FF"/>
                </a:solidFill>
                <a:highlight>
                  <a:srgbClr val="FFFFFF"/>
                </a:highlight>
                <a:uFill>
                  <a:noFill/>
                </a:uFill>
                <a:latin typeface="Roboto"/>
                <a:ea typeface="Roboto"/>
                <a:cs typeface="Roboto"/>
                <a:sym typeface="Roboto"/>
                <a:hlinkClick r:id="rId3">
                  <a:extLst>
                    <a:ext uri="{A12FA001-AC4F-418D-AE19-62706E023703}">
                      <ahyp:hlinkClr val="tx"/>
                    </a:ext>
                  </a:extLst>
                </a:hlinkClick>
              </a:rPr>
              <a:t>Hayabusa</a:t>
            </a:r>
            <a:r>
              <a:rPr lang="en" sz="1350">
                <a:solidFill>
                  <a:srgbClr val="FF00FF"/>
                </a:solidFill>
                <a:highlight>
                  <a:srgbClr val="FFFFFF"/>
                </a:highlight>
                <a:latin typeface="Roboto"/>
                <a:ea typeface="Roboto"/>
                <a:cs typeface="Roboto"/>
                <a:sym typeface="Roboto"/>
              </a:rPr>
              <a:t>, </a:t>
            </a:r>
            <a:r>
              <a:rPr lang="en" sz="1350">
                <a:solidFill>
                  <a:srgbClr val="FF00FF"/>
                </a:solidFill>
                <a:highlight>
                  <a:srgbClr val="FFFFFF"/>
                </a:highlight>
                <a:uFill>
                  <a:noFill/>
                </a:uFill>
                <a:latin typeface="Roboto"/>
                <a:ea typeface="Roboto"/>
                <a:cs typeface="Roboto"/>
                <a:sym typeface="Roboto"/>
                <a:hlinkClick r:id="rId4">
                  <a:extLst>
                    <a:ext uri="{A12FA001-AC4F-418D-AE19-62706E023703}">
                      <ahyp:hlinkClr val="tx"/>
                    </a:ext>
                  </a:extLst>
                </a:hlinkClick>
              </a:rPr>
              <a:t>Saber</a:t>
            </a:r>
            <a:r>
              <a:rPr lang="en" sz="1300">
                <a:solidFill>
                  <a:srgbClr val="FF00FF"/>
                </a:solidFill>
              </a:rPr>
              <a:t>, </a:t>
            </a:r>
            <a:r>
              <a:rPr lang="en" sz="1350">
                <a:solidFill>
                  <a:srgbClr val="FF00FF"/>
                </a:solidFill>
                <a:highlight>
                  <a:srgbClr val="FFFFFF"/>
                </a:highlight>
                <a:uFill>
                  <a:noFill/>
                </a:uFill>
                <a:latin typeface="Roboto"/>
                <a:ea typeface="Roboto"/>
                <a:cs typeface="Roboto"/>
                <a:sym typeface="Roboto"/>
                <a:hlinkClick r:id="rId5">
                  <a:extLst>
                    <a:ext uri="{A12FA001-AC4F-418D-AE19-62706E023703}">
                      <ahyp:hlinkClr val="tx"/>
                    </a:ext>
                  </a:extLst>
                </a:hlinkClick>
              </a:rPr>
              <a:t>Helcurt</a:t>
            </a:r>
            <a:r>
              <a:rPr lang="en" sz="1350">
                <a:solidFill>
                  <a:srgbClr val="FF00FF"/>
                </a:solidFill>
                <a:highlight>
                  <a:srgbClr val="FFFFFF"/>
                </a:highlight>
                <a:latin typeface="Roboto"/>
                <a:ea typeface="Roboto"/>
                <a:cs typeface="Roboto"/>
                <a:sym typeface="Roboto"/>
              </a:rPr>
              <a:t> etc </a:t>
            </a:r>
            <a:r>
              <a:rPr lang="en" sz="1350">
                <a:highlight>
                  <a:srgbClr val="FFFFFF"/>
                </a:highlight>
                <a:latin typeface="Roboto"/>
                <a:ea typeface="Roboto"/>
                <a:cs typeface="Roboto"/>
                <a:sym typeface="Roboto"/>
              </a:rPr>
              <a:t>significantly benefit from the special effect by Flame Retribution.</a:t>
            </a:r>
            <a:endParaRPr sz="1350">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350">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350">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t/>
            </a:r>
            <a:endParaRPr sz="1350">
              <a:highlight>
                <a:srgbClr val="FFFFFF"/>
              </a:highlight>
              <a:latin typeface="Roboto"/>
              <a:ea typeface="Roboto"/>
              <a:cs typeface="Roboto"/>
              <a:sym typeface="Roboto"/>
            </a:endParaRPr>
          </a:p>
        </p:txBody>
      </p:sp>
      <p:sp>
        <p:nvSpPr>
          <p:cNvPr id="529" name="Google Shape;529;p98"/>
          <p:cNvSpPr txBox="1"/>
          <p:nvPr>
            <p:ph idx="1" type="subTitle"/>
          </p:nvPr>
        </p:nvSpPr>
        <p:spPr>
          <a:xfrm>
            <a:off x="250475" y="-241100"/>
            <a:ext cx="8520600" cy="402300"/>
          </a:xfrm>
          <a:prstGeom prst="rect">
            <a:avLst/>
          </a:prstGeom>
        </p:spPr>
        <p:txBody>
          <a:bodyPr anchorCtr="0" anchor="t" bIns="91425" lIns="91425" spcFirstLastPara="1" rIns="91425" wrap="square" tIns="91425">
            <a:normAutofit/>
          </a:bodyPr>
          <a:lstStyle/>
          <a:p>
            <a:pPr indent="0" lvl="0" marL="292100" marR="292100" rtl="0" algn="ctr">
              <a:lnSpc>
                <a:spcPct val="115000"/>
              </a:lnSpc>
              <a:spcBef>
                <a:spcPts val="0"/>
              </a:spcBef>
              <a:spcAft>
                <a:spcPts val="0"/>
              </a:spcAft>
              <a:buClr>
                <a:schemeClr val="dk1"/>
              </a:buClr>
              <a:buSzPts val="1100"/>
              <a:buFont typeface="Arial"/>
              <a:buNone/>
            </a:pPr>
            <a:r>
              <a:rPr b="1" lang="en" sz="1400">
                <a:solidFill>
                  <a:schemeClr val="dk1"/>
                </a:solidFill>
              </a:rPr>
              <a:t>Retribution - FLAME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99"/>
          <p:cNvSpPr txBox="1"/>
          <p:nvPr>
            <p:ph type="ctrTitle"/>
          </p:nvPr>
        </p:nvSpPr>
        <p:spPr>
          <a:xfrm>
            <a:off x="250475" y="1458950"/>
            <a:ext cx="8520600" cy="2546400"/>
          </a:xfrm>
          <a:prstGeom prst="rect">
            <a:avLst/>
          </a:prstGeom>
        </p:spPr>
        <p:txBody>
          <a:bodyPr anchorCtr="0" anchor="b" bIns="91425" lIns="91425" spcFirstLastPara="1" rIns="91425" wrap="square" tIns="91425">
            <a:normAutofit fontScale="90000"/>
          </a:bodyPr>
          <a:lstStyle/>
          <a:p>
            <a:pPr indent="0" lvl="0" marL="0" marR="50800" rtl="0" algn="l">
              <a:lnSpc>
                <a:spcPct val="115000"/>
              </a:lnSpc>
              <a:spcBef>
                <a:spcPts val="400"/>
              </a:spcBef>
              <a:spcAft>
                <a:spcPts val="0"/>
              </a:spcAft>
              <a:buNone/>
            </a:pPr>
            <a:r>
              <a:rPr b="1" lang="en" sz="1400" u="sng"/>
              <a:t>Ability</a:t>
            </a:r>
            <a:endParaRPr b="1" sz="1400" u="sng"/>
          </a:p>
          <a:p>
            <a:pPr indent="0" lvl="0" marL="50800" marR="50800" rtl="0" algn="l">
              <a:lnSpc>
                <a:spcPct val="115000"/>
              </a:lnSpc>
              <a:spcBef>
                <a:spcPts val="400"/>
              </a:spcBef>
              <a:spcAft>
                <a:spcPts val="0"/>
              </a:spcAft>
              <a:buNone/>
            </a:pPr>
            <a:r>
              <a:t/>
            </a:r>
            <a:endParaRPr b="1" sz="1400" u="sng"/>
          </a:p>
          <a:p>
            <a:pPr indent="-305752" lvl="0" marL="457200" rtl="0" algn="l">
              <a:lnSpc>
                <a:spcPct val="115000"/>
              </a:lnSpc>
              <a:spcBef>
                <a:spcPts val="0"/>
              </a:spcBef>
              <a:spcAft>
                <a:spcPts val="0"/>
              </a:spcAft>
              <a:buSzPct val="100000"/>
              <a:buFont typeface="Roboto"/>
              <a:buChar char="-"/>
            </a:pPr>
            <a:r>
              <a:rPr lang="en" sz="1350">
                <a:highlight>
                  <a:schemeClr val="lt1"/>
                </a:highlight>
                <a:latin typeface="Roboto"/>
                <a:ea typeface="Roboto"/>
                <a:cs typeface="Roboto"/>
                <a:sym typeface="Roboto"/>
              </a:rPr>
              <a:t>Dealing </a:t>
            </a:r>
            <a:r>
              <a:rPr b="1" lang="en" sz="1350">
                <a:solidFill>
                  <a:srgbClr val="FF0000"/>
                </a:solidFill>
                <a:highlight>
                  <a:schemeClr val="lt1"/>
                </a:highlight>
                <a:latin typeface="Roboto"/>
                <a:ea typeface="Roboto"/>
                <a:cs typeface="Roboto"/>
                <a:sym typeface="Roboto"/>
              </a:rPr>
              <a:t>100 True Damage</a:t>
            </a:r>
            <a:r>
              <a:rPr lang="en" sz="1350">
                <a:highlight>
                  <a:schemeClr val="lt1"/>
                </a:highlight>
                <a:latin typeface="Roboto"/>
                <a:ea typeface="Roboto"/>
                <a:cs typeface="Roboto"/>
                <a:sym typeface="Roboto"/>
              </a:rPr>
              <a:t> and absorbing HP equal to </a:t>
            </a:r>
            <a:r>
              <a:rPr b="1" lang="en" sz="1350">
                <a:solidFill>
                  <a:srgbClr val="FF0000"/>
                </a:solidFill>
                <a:highlight>
                  <a:schemeClr val="lt1"/>
                </a:highlight>
                <a:latin typeface="Roboto"/>
                <a:ea typeface="Roboto"/>
                <a:cs typeface="Roboto"/>
                <a:sym typeface="Roboto"/>
              </a:rPr>
              <a:t>12% of the hero Max HP </a:t>
            </a:r>
            <a:r>
              <a:rPr lang="en" sz="1350">
                <a:highlight>
                  <a:schemeClr val="lt1"/>
                </a:highlight>
                <a:latin typeface="Roboto"/>
                <a:ea typeface="Roboto"/>
                <a:cs typeface="Roboto"/>
                <a:sym typeface="Roboto"/>
              </a:rPr>
              <a:t>from target over 3s (scales with level). </a:t>
            </a:r>
            <a:endParaRPr sz="1350">
              <a:highlight>
                <a:schemeClr val="lt1"/>
              </a:highlight>
              <a:latin typeface="Roboto"/>
              <a:ea typeface="Roboto"/>
              <a:cs typeface="Roboto"/>
              <a:sym typeface="Roboto"/>
            </a:endParaRPr>
          </a:p>
          <a:p>
            <a:pPr indent="0" lvl="0" marL="457200" rtl="0" algn="l">
              <a:lnSpc>
                <a:spcPct val="115000"/>
              </a:lnSpc>
              <a:spcBef>
                <a:spcPts val="1200"/>
              </a:spcBef>
              <a:spcAft>
                <a:spcPts val="0"/>
              </a:spcAft>
              <a:buNone/>
            </a:pPr>
            <a:r>
              <a:t/>
            </a:r>
            <a:endParaRPr sz="100">
              <a:highlight>
                <a:schemeClr val="lt1"/>
              </a:highlight>
              <a:latin typeface="Roboto"/>
              <a:ea typeface="Roboto"/>
              <a:cs typeface="Roboto"/>
              <a:sym typeface="Roboto"/>
            </a:endParaRPr>
          </a:p>
          <a:p>
            <a:pPr indent="-305752" lvl="0" marL="457200" rtl="0" algn="l">
              <a:lnSpc>
                <a:spcPct val="115000"/>
              </a:lnSpc>
              <a:spcBef>
                <a:spcPts val="1200"/>
              </a:spcBef>
              <a:spcAft>
                <a:spcPts val="0"/>
              </a:spcAft>
              <a:buSzPct val="100000"/>
              <a:buFont typeface="Roboto"/>
              <a:buChar char="-"/>
            </a:pPr>
            <a:r>
              <a:rPr lang="en" sz="1350">
                <a:highlight>
                  <a:srgbClr val="FFFFFF"/>
                </a:highlight>
                <a:latin typeface="Roboto"/>
                <a:ea typeface="Roboto"/>
                <a:cs typeface="Roboto"/>
                <a:sym typeface="Roboto"/>
              </a:rPr>
              <a:t>Good for tank jungler who is prioritizing items that significantly increase your HP. You can inflict huge DPS to your target and absorb more incoming damage to protect your allies.</a:t>
            </a:r>
            <a:endParaRPr sz="1350">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00">
              <a:highlight>
                <a:srgbClr val="FFFFFF"/>
              </a:highlight>
              <a:latin typeface="Roboto"/>
              <a:ea typeface="Roboto"/>
              <a:cs typeface="Roboto"/>
              <a:sym typeface="Roboto"/>
            </a:endParaRPr>
          </a:p>
          <a:p>
            <a:pPr indent="-305752" lvl="0" marL="457200" rtl="0" algn="l">
              <a:lnSpc>
                <a:spcPct val="115000"/>
              </a:lnSpc>
              <a:spcBef>
                <a:spcPts val="1200"/>
              </a:spcBef>
              <a:spcAft>
                <a:spcPts val="0"/>
              </a:spcAft>
              <a:buSzPct val="100000"/>
              <a:buFont typeface="Roboto"/>
              <a:buChar char="-"/>
            </a:pPr>
            <a:r>
              <a:rPr lang="en" sz="1350">
                <a:highlight>
                  <a:srgbClr val="FFFFFF"/>
                </a:highlight>
                <a:latin typeface="Roboto"/>
                <a:ea typeface="Roboto"/>
                <a:cs typeface="Roboto"/>
                <a:sym typeface="Roboto"/>
              </a:rPr>
              <a:t>Example of junglers like </a:t>
            </a:r>
            <a:r>
              <a:rPr lang="en" sz="1350">
                <a:solidFill>
                  <a:srgbClr val="FF00FF"/>
                </a:solidFill>
                <a:highlight>
                  <a:srgbClr val="FFFFFF"/>
                </a:highlight>
                <a:uFill>
                  <a:noFill/>
                </a:uFill>
                <a:latin typeface="Roboto"/>
                <a:ea typeface="Roboto"/>
                <a:cs typeface="Roboto"/>
                <a:sym typeface="Roboto"/>
                <a:hlinkClick r:id="rId3">
                  <a:extLst>
                    <a:ext uri="{A12FA001-AC4F-418D-AE19-62706E023703}">
                      <ahyp:hlinkClr val="tx"/>
                    </a:ext>
                  </a:extLst>
                </a:hlinkClick>
              </a:rPr>
              <a:t>Barats</a:t>
            </a:r>
            <a:r>
              <a:rPr lang="en" sz="1350">
                <a:solidFill>
                  <a:srgbClr val="FF00FF"/>
                </a:solidFill>
                <a:highlight>
                  <a:srgbClr val="FFFFFF"/>
                </a:highlight>
                <a:latin typeface="Roboto"/>
                <a:ea typeface="Roboto"/>
                <a:cs typeface="Roboto"/>
                <a:sym typeface="Roboto"/>
              </a:rPr>
              <a:t>, </a:t>
            </a:r>
            <a:r>
              <a:rPr lang="en" sz="1350">
                <a:solidFill>
                  <a:srgbClr val="FF00FF"/>
                </a:solidFill>
                <a:highlight>
                  <a:srgbClr val="FFFFFF"/>
                </a:highlight>
                <a:uFill>
                  <a:noFill/>
                </a:uFill>
                <a:latin typeface="Roboto"/>
                <a:ea typeface="Roboto"/>
                <a:cs typeface="Roboto"/>
                <a:sym typeface="Roboto"/>
                <a:hlinkClick r:id="rId4">
                  <a:extLst>
                    <a:ext uri="{A12FA001-AC4F-418D-AE19-62706E023703}">
                      <ahyp:hlinkClr val="tx"/>
                    </a:ext>
                  </a:extLst>
                </a:hlinkClick>
              </a:rPr>
              <a:t>Fredrinn</a:t>
            </a:r>
            <a:r>
              <a:rPr lang="en" sz="1350">
                <a:solidFill>
                  <a:srgbClr val="FF00FF"/>
                </a:solidFill>
                <a:highlight>
                  <a:srgbClr val="FFFFFF"/>
                </a:highlight>
                <a:latin typeface="Roboto"/>
                <a:ea typeface="Roboto"/>
                <a:cs typeface="Roboto"/>
                <a:sym typeface="Roboto"/>
              </a:rPr>
              <a:t>, </a:t>
            </a:r>
            <a:r>
              <a:rPr lang="en" sz="1350">
                <a:solidFill>
                  <a:srgbClr val="FF00FF"/>
                </a:solidFill>
                <a:highlight>
                  <a:srgbClr val="FFFFFF"/>
                </a:highlight>
                <a:uFill>
                  <a:noFill/>
                </a:uFill>
                <a:latin typeface="Roboto"/>
                <a:ea typeface="Roboto"/>
                <a:cs typeface="Roboto"/>
                <a:sym typeface="Roboto"/>
                <a:hlinkClick r:id="rId5">
                  <a:extLst>
                    <a:ext uri="{A12FA001-AC4F-418D-AE19-62706E023703}">
                      <ahyp:hlinkClr val="tx"/>
                    </a:ext>
                  </a:extLst>
                </a:hlinkClick>
              </a:rPr>
              <a:t>Alice</a:t>
            </a:r>
            <a:r>
              <a:rPr lang="en" sz="1350">
                <a:solidFill>
                  <a:srgbClr val="FF00FF"/>
                </a:solidFill>
                <a:highlight>
                  <a:srgbClr val="FFFFFF"/>
                </a:highlight>
                <a:latin typeface="Roboto"/>
                <a:ea typeface="Roboto"/>
                <a:cs typeface="Roboto"/>
                <a:sym typeface="Roboto"/>
              </a:rPr>
              <a:t>, </a:t>
            </a:r>
            <a:r>
              <a:rPr lang="en" sz="1350">
                <a:solidFill>
                  <a:srgbClr val="FF00FF"/>
                </a:solidFill>
                <a:highlight>
                  <a:srgbClr val="FFFFFF"/>
                </a:highlight>
                <a:uFill>
                  <a:noFill/>
                </a:uFill>
                <a:latin typeface="Roboto"/>
                <a:ea typeface="Roboto"/>
                <a:cs typeface="Roboto"/>
                <a:sym typeface="Roboto"/>
                <a:hlinkClick r:id="rId6">
                  <a:extLst>
                    <a:ext uri="{A12FA001-AC4F-418D-AE19-62706E023703}">
                      <ahyp:hlinkClr val="tx"/>
                    </a:ext>
                  </a:extLst>
                </a:hlinkClick>
              </a:rPr>
              <a:t>tank Lancelot</a:t>
            </a:r>
            <a:r>
              <a:rPr lang="en" sz="1350">
                <a:solidFill>
                  <a:srgbClr val="FF00FF"/>
                </a:solidFill>
                <a:highlight>
                  <a:srgbClr val="FFFFFF"/>
                </a:highlight>
                <a:latin typeface="Roboto"/>
                <a:ea typeface="Roboto"/>
                <a:cs typeface="Roboto"/>
                <a:sym typeface="Roboto"/>
              </a:rPr>
              <a:t>,</a:t>
            </a:r>
            <a:r>
              <a:rPr lang="en" sz="1350">
                <a:highlight>
                  <a:srgbClr val="FFFFFF"/>
                </a:highlight>
                <a:latin typeface="Roboto"/>
                <a:ea typeface="Roboto"/>
                <a:cs typeface="Roboto"/>
                <a:sym typeface="Roboto"/>
              </a:rPr>
              <a:t> </a:t>
            </a:r>
            <a:r>
              <a:rPr lang="en" sz="1350">
                <a:solidFill>
                  <a:srgbClr val="FF00FF"/>
                </a:solidFill>
                <a:highlight>
                  <a:srgbClr val="FFFFFF"/>
                </a:highlight>
                <a:uFill>
                  <a:noFill/>
                </a:uFill>
                <a:latin typeface="Roboto"/>
                <a:ea typeface="Roboto"/>
                <a:cs typeface="Roboto"/>
                <a:sym typeface="Roboto"/>
                <a:hlinkClick r:id="rId7">
                  <a:extLst>
                    <a:ext uri="{A12FA001-AC4F-418D-AE19-62706E023703}">
                      <ahyp:hlinkClr val="tx"/>
                    </a:ext>
                  </a:extLst>
                </a:hlinkClick>
              </a:rPr>
              <a:t>Karina</a:t>
            </a:r>
            <a:r>
              <a:rPr lang="en" sz="1350">
                <a:solidFill>
                  <a:srgbClr val="FF00FF"/>
                </a:solidFill>
                <a:highlight>
                  <a:srgbClr val="FFFFFF"/>
                </a:highlight>
                <a:latin typeface="Roboto"/>
                <a:ea typeface="Roboto"/>
                <a:cs typeface="Roboto"/>
                <a:sym typeface="Roboto"/>
              </a:rPr>
              <a:t>, Harley etc</a:t>
            </a:r>
            <a:endParaRPr sz="1350">
              <a:solidFill>
                <a:srgbClr val="FF00FF"/>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350">
              <a:solidFill>
                <a:srgbClr val="FF00FF"/>
              </a:solidFill>
              <a:highlight>
                <a:srgbClr val="FFFFFF"/>
              </a:highlight>
              <a:latin typeface="Roboto"/>
              <a:ea typeface="Roboto"/>
              <a:cs typeface="Roboto"/>
              <a:sym typeface="Roboto"/>
            </a:endParaRPr>
          </a:p>
          <a:p>
            <a:pPr indent="0" lvl="0" marL="0" rtl="0" algn="ctr">
              <a:spcBef>
                <a:spcPts val="1200"/>
              </a:spcBef>
              <a:spcAft>
                <a:spcPts val="0"/>
              </a:spcAft>
              <a:buNone/>
            </a:pPr>
            <a:r>
              <a:t/>
            </a:r>
            <a:endParaRPr sz="1350">
              <a:highlight>
                <a:srgbClr val="FFFFFF"/>
              </a:highlight>
              <a:latin typeface="Roboto"/>
              <a:ea typeface="Roboto"/>
              <a:cs typeface="Roboto"/>
              <a:sym typeface="Roboto"/>
            </a:endParaRPr>
          </a:p>
        </p:txBody>
      </p:sp>
      <p:sp>
        <p:nvSpPr>
          <p:cNvPr id="535" name="Google Shape;535;p99"/>
          <p:cNvSpPr txBox="1"/>
          <p:nvPr>
            <p:ph idx="1" type="subTitle"/>
          </p:nvPr>
        </p:nvSpPr>
        <p:spPr>
          <a:xfrm>
            <a:off x="284475" y="180725"/>
            <a:ext cx="8520600" cy="429600"/>
          </a:xfrm>
          <a:prstGeom prst="rect">
            <a:avLst/>
          </a:prstGeom>
        </p:spPr>
        <p:txBody>
          <a:bodyPr anchorCtr="0" anchor="t" bIns="91425" lIns="91425" spcFirstLastPara="1" rIns="91425" wrap="square" tIns="91425">
            <a:normAutofit/>
          </a:bodyPr>
          <a:lstStyle/>
          <a:p>
            <a:pPr indent="0" lvl="0" marL="292100" marR="292100" rtl="0" algn="ctr">
              <a:lnSpc>
                <a:spcPct val="115000"/>
              </a:lnSpc>
              <a:spcBef>
                <a:spcPts val="0"/>
              </a:spcBef>
              <a:spcAft>
                <a:spcPts val="0"/>
              </a:spcAft>
              <a:buNone/>
            </a:pPr>
            <a:r>
              <a:rPr b="1" lang="en" sz="1400">
                <a:solidFill>
                  <a:schemeClr val="dk1"/>
                </a:solidFill>
              </a:rPr>
              <a:t>Retribution - BLOODY</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0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41" name="Google Shape;541;p10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01"/>
          <p:cNvSpPr txBox="1"/>
          <p:nvPr>
            <p:ph idx="1" type="subTitle"/>
          </p:nvPr>
        </p:nvSpPr>
        <p:spPr>
          <a:xfrm>
            <a:off x="612400" y="867900"/>
            <a:ext cx="8062200" cy="3919800"/>
          </a:xfrm>
          <a:prstGeom prst="rect">
            <a:avLst/>
          </a:prstGeom>
        </p:spPr>
        <p:txBody>
          <a:bodyPr anchorCtr="0" anchor="t" bIns="91425" lIns="91425" spcFirstLastPara="1" rIns="91425" wrap="square" tIns="91425">
            <a:noAutofit/>
          </a:bodyPr>
          <a:lstStyle/>
          <a:p>
            <a:pPr indent="-330835" lvl="0" marL="457200" rtl="0" algn="l">
              <a:lnSpc>
                <a:spcPct val="80000"/>
              </a:lnSpc>
              <a:spcBef>
                <a:spcPts val="0"/>
              </a:spcBef>
              <a:spcAft>
                <a:spcPts val="0"/>
              </a:spcAft>
              <a:buClr>
                <a:schemeClr val="dk1"/>
              </a:buClr>
              <a:buSzPts val="1610"/>
              <a:buAutoNum type="arabicPeriod"/>
            </a:pPr>
            <a:r>
              <a:rPr lang="en" sz="1610">
                <a:solidFill>
                  <a:schemeClr val="dk1"/>
                </a:solidFill>
              </a:rPr>
              <a:t>CAN’T SPEND MONEY FOR THE GAME</a:t>
            </a:r>
            <a:endParaRPr sz="1610">
              <a:solidFill>
                <a:schemeClr val="dk1"/>
              </a:solidFill>
            </a:endParaRPr>
          </a:p>
          <a:p>
            <a:pPr indent="0" lvl="0" marL="457200" rtl="0" algn="l">
              <a:lnSpc>
                <a:spcPct val="80000"/>
              </a:lnSpc>
              <a:spcBef>
                <a:spcPts val="0"/>
              </a:spcBef>
              <a:spcAft>
                <a:spcPts val="0"/>
              </a:spcAft>
              <a:buSzPts val="358"/>
              <a:buNone/>
            </a:pPr>
            <a:r>
              <a:rPr i="1" lang="en" sz="1410">
                <a:solidFill>
                  <a:schemeClr val="dk1"/>
                </a:solidFill>
              </a:rPr>
              <a:t>(such as buying new hero, skins, campaign items etc.)</a:t>
            </a:r>
            <a:endParaRPr i="1" sz="1410">
              <a:solidFill>
                <a:schemeClr val="dk1"/>
              </a:solidFill>
            </a:endParaRPr>
          </a:p>
          <a:p>
            <a:pPr indent="0" lvl="0" marL="457200" rtl="0" algn="l">
              <a:lnSpc>
                <a:spcPct val="80000"/>
              </a:lnSpc>
              <a:spcBef>
                <a:spcPts val="0"/>
              </a:spcBef>
              <a:spcAft>
                <a:spcPts val="0"/>
              </a:spcAft>
              <a:buSzPts val="358"/>
              <a:buNone/>
            </a:pPr>
            <a:r>
              <a:t/>
            </a:r>
            <a:endParaRPr i="1" sz="1410">
              <a:solidFill>
                <a:schemeClr val="dk1"/>
              </a:solidFill>
            </a:endParaRPr>
          </a:p>
          <a:p>
            <a:pPr indent="-330835" lvl="0" marL="457200" rtl="0" algn="l">
              <a:lnSpc>
                <a:spcPct val="80000"/>
              </a:lnSpc>
              <a:spcBef>
                <a:spcPts val="0"/>
              </a:spcBef>
              <a:spcAft>
                <a:spcPts val="0"/>
              </a:spcAft>
              <a:buClr>
                <a:schemeClr val="dk1"/>
              </a:buClr>
              <a:buSzPts val="1610"/>
              <a:buAutoNum type="arabicPeriod"/>
            </a:pPr>
            <a:r>
              <a:rPr i="1" lang="en" sz="1610">
                <a:solidFill>
                  <a:schemeClr val="dk1"/>
                </a:solidFill>
              </a:rPr>
              <a:t>ALWAYS AVOID TOXICITY BEHAVIOUR IN CLASS.</a:t>
            </a:r>
            <a:endParaRPr i="1" sz="1610">
              <a:solidFill>
                <a:schemeClr val="dk1"/>
              </a:solidFill>
            </a:endParaRPr>
          </a:p>
          <a:p>
            <a:pPr indent="0" lvl="0" marL="457200" rtl="0" algn="l">
              <a:lnSpc>
                <a:spcPct val="80000"/>
              </a:lnSpc>
              <a:spcBef>
                <a:spcPts val="0"/>
              </a:spcBef>
              <a:spcAft>
                <a:spcPts val="0"/>
              </a:spcAft>
              <a:buSzPts val="358"/>
              <a:buNone/>
            </a:pPr>
            <a:r>
              <a:rPr i="1" lang="en" sz="1410">
                <a:solidFill>
                  <a:schemeClr val="dk1"/>
                </a:solidFill>
              </a:rPr>
              <a:t>(verbal or written abuse in game or out of the game)</a:t>
            </a:r>
            <a:endParaRPr i="1" sz="1410">
              <a:solidFill>
                <a:schemeClr val="dk1"/>
              </a:solidFill>
            </a:endParaRPr>
          </a:p>
          <a:p>
            <a:pPr indent="0" lvl="0" marL="457200" rtl="0" algn="l">
              <a:lnSpc>
                <a:spcPct val="80000"/>
              </a:lnSpc>
              <a:spcBef>
                <a:spcPts val="0"/>
              </a:spcBef>
              <a:spcAft>
                <a:spcPts val="0"/>
              </a:spcAft>
              <a:buSzPts val="358"/>
              <a:buNone/>
            </a:pPr>
            <a:r>
              <a:t/>
            </a:r>
            <a:endParaRPr i="1" sz="1410">
              <a:solidFill>
                <a:schemeClr val="dk1"/>
              </a:solidFill>
            </a:endParaRPr>
          </a:p>
          <a:p>
            <a:pPr indent="0" lvl="0" marL="457200" rtl="0" algn="l">
              <a:lnSpc>
                <a:spcPct val="80000"/>
              </a:lnSpc>
              <a:spcBef>
                <a:spcPts val="0"/>
              </a:spcBef>
              <a:spcAft>
                <a:spcPts val="0"/>
              </a:spcAft>
              <a:buSzPts val="358"/>
              <a:buNone/>
            </a:pPr>
            <a:r>
              <a:t/>
            </a:r>
            <a:endParaRPr i="1" sz="1410">
              <a:solidFill>
                <a:schemeClr val="dk1"/>
              </a:solidFill>
            </a:endParaRPr>
          </a:p>
          <a:p>
            <a:pPr indent="0" lvl="0" marL="457200" rtl="0" algn="l">
              <a:lnSpc>
                <a:spcPct val="80000"/>
              </a:lnSpc>
              <a:spcBef>
                <a:spcPts val="0"/>
              </a:spcBef>
              <a:spcAft>
                <a:spcPts val="0"/>
              </a:spcAft>
              <a:buSzPts val="358"/>
              <a:buNone/>
            </a:pPr>
            <a:r>
              <a:rPr i="1" lang="en" sz="1410" u="sng">
                <a:solidFill>
                  <a:schemeClr val="dk1"/>
                </a:solidFill>
              </a:rPr>
              <a:t>1st Week Mission</a:t>
            </a:r>
            <a:endParaRPr i="1" sz="1410" u="sng">
              <a:solidFill>
                <a:schemeClr val="dk1"/>
              </a:solidFill>
            </a:endParaRPr>
          </a:p>
          <a:p>
            <a:pPr indent="0" lvl="0" marL="457200" rtl="0" algn="l">
              <a:lnSpc>
                <a:spcPct val="80000"/>
              </a:lnSpc>
              <a:spcBef>
                <a:spcPts val="0"/>
              </a:spcBef>
              <a:spcAft>
                <a:spcPts val="0"/>
              </a:spcAft>
              <a:buSzPts val="358"/>
              <a:buNone/>
            </a:pPr>
            <a:r>
              <a:t/>
            </a:r>
            <a:endParaRPr i="1" sz="141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Obtain basic heroes in a week thru campaign. </a:t>
            </a:r>
            <a:endParaRPr sz="1800">
              <a:solidFill>
                <a:schemeClr val="dk1"/>
              </a:solidFill>
            </a:endParaRPr>
          </a:p>
          <a:p>
            <a:pPr indent="0" lvl="0" marL="457200" rtl="0" algn="l">
              <a:spcBef>
                <a:spcPts val="0"/>
              </a:spcBef>
              <a:spcAft>
                <a:spcPts val="0"/>
              </a:spcAft>
              <a:buNone/>
            </a:pPr>
            <a:r>
              <a:rPr lang="en" sz="1800">
                <a:solidFill>
                  <a:srgbClr val="FF00FF"/>
                </a:solidFill>
              </a:rPr>
              <a:t>(Layla, Eudora, Tigreal, Zilong, Balmond)</a:t>
            </a:r>
            <a:endParaRPr sz="1800">
              <a:solidFill>
                <a:srgbClr val="FF00FF"/>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Collect Battle Points &amp; Tickets by completing daily tasks</a:t>
            </a:r>
            <a:endParaRPr sz="1800">
              <a:solidFill>
                <a:schemeClr val="dk1"/>
              </a:solidFill>
            </a:endParaRPr>
          </a:p>
          <a:p>
            <a:pPr indent="0" lvl="0" marL="457200" rtl="0" algn="l">
              <a:spcBef>
                <a:spcPts val="0"/>
              </a:spcBef>
              <a:spcAft>
                <a:spcPts val="0"/>
              </a:spcAft>
              <a:buNone/>
            </a:pPr>
            <a:r>
              <a:rPr lang="en" sz="1800">
                <a:solidFill>
                  <a:schemeClr val="dk1"/>
                </a:solidFill>
              </a:rPr>
              <a:t>in order to purchase new hero </a:t>
            </a:r>
            <a:r>
              <a:rPr lang="en" sz="1800">
                <a:solidFill>
                  <a:srgbClr val="FF00FF"/>
                </a:solidFill>
              </a:rPr>
              <a:t>(</a:t>
            </a:r>
            <a:r>
              <a:rPr i="1" lang="en" sz="1800">
                <a:solidFill>
                  <a:srgbClr val="FF00FF"/>
                </a:solidFill>
              </a:rPr>
              <a:t>Low Mechanic</a:t>
            </a:r>
            <a:r>
              <a:rPr lang="en" sz="1800">
                <a:solidFill>
                  <a:srgbClr val="FF00FF"/>
                </a:solidFill>
              </a:rPr>
              <a:t>)</a:t>
            </a:r>
            <a:r>
              <a:rPr lang="en" sz="1800">
                <a:solidFill>
                  <a:schemeClr val="dk1"/>
                </a:solidFill>
              </a:rPr>
              <a:t>.</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Collect Magic Dust to upgrade BASIC EMBLEM.</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Skins, emote etc are not significant but Quick Chat yes. </a:t>
            </a:r>
            <a:endParaRPr sz="1800">
              <a:solidFill>
                <a:schemeClr val="dk1"/>
              </a:solidFill>
            </a:endParaRPr>
          </a:p>
          <a:p>
            <a:pPr indent="0" lvl="0" marL="0" rtl="0" algn="l">
              <a:spcBef>
                <a:spcPts val="0"/>
              </a:spcBef>
              <a:spcAft>
                <a:spcPts val="0"/>
              </a:spcAft>
              <a:buNone/>
            </a:pPr>
            <a:r>
              <a:t/>
            </a:r>
            <a:endParaRPr i="1" sz="1800">
              <a:solidFill>
                <a:schemeClr val="dk1"/>
              </a:solidFill>
            </a:endParaRPr>
          </a:p>
          <a:p>
            <a:pPr indent="0" lvl="0" marL="0" rtl="0" algn="l">
              <a:lnSpc>
                <a:spcPct val="80000"/>
              </a:lnSpc>
              <a:spcBef>
                <a:spcPts val="0"/>
              </a:spcBef>
              <a:spcAft>
                <a:spcPts val="0"/>
              </a:spcAft>
              <a:buSzPts val="358"/>
              <a:buNone/>
            </a:pPr>
            <a:r>
              <a:t/>
            </a:r>
            <a:endParaRPr i="1" sz="1800">
              <a:solidFill>
                <a:schemeClr val="dk1"/>
              </a:solidFill>
            </a:endParaRPr>
          </a:p>
          <a:p>
            <a:pPr indent="0" lvl="0" marL="0" rtl="0" algn="l">
              <a:lnSpc>
                <a:spcPct val="80000"/>
              </a:lnSpc>
              <a:spcBef>
                <a:spcPts val="0"/>
              </a:spcBef>
              <a:spcAft>
                <a:spcPts val="0"/>
              </a:spcAft>
              <a:buNone/>
            </a:pPr>
            <a:r>
              <a:rPr i="1" lang="en" sz="1410">
                <a:solidFill>
                  <a:schemeClr val="dk1"/>
                </a:solidFill>
              </a:rPr>
              <a:t> </a:t>
            </a:r>
            <a:endParaRPr i="1" sz="1410">
              <a:solidFill>
                <a:schemeClr val="dk1"/>
              </a:solidFill>
            </a:endParaRPr>
          </a:p>
          <a:p>
            <a:pPr indent="0" lvl="0" marL="0" rtl="0" algn="l">
              <a:lnSpc>
                <a:spcPct val="80000"/>
              </a:lnSpc>
              <a:spcBef>
                <a:spcPts val="0"/>
              </a:spcBef>
              <a:spcAft>
                <a:spcPts val="0"/>
              </a:spcAft>
              <a:buSzPts val="358"/>
              <a:buNone/>
            </a:pPr>
            <a:r>
              <a:rPr i="1" lang="en" sz="1410">
                <a:solidFill>
                  <a:schemeClr val="dk1"/>
                </a:solidFill>
              </a:rPr>
              <a:t> </a:t>
            </a:r>
            <a:endParaRPr i="1" sz="1410">
              <a:solidFill>
                <a:schemeClr val="dk1"/>
              </a:solidFill>
            </a:endParaRPr>
          </a:p>
        </p:txBody>
      </p:sp>
      <p:sp>
        <p:nvSpPr>
          <p:cNvPr id="547" name="Google Shape;547;p101"/>
          <p:cNvSpPr txBox="1"/>
          <p:nvPr>
            <p:ph type="ctrTitle"/>
          </p:nvPr>
        </p:nvSpPr>
        <p:spPr>
          <a:xfrm>
            <a:off x="311700" y="254700"/>
            <a:ext cx="8520600" cy="47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            </a:t>
            </a:r>
            <a:r>
              <a:rPr i="1" lang="en" sz="1400" u="sng"/>
              <a:t>HOUSE RULES</a:t>
            </a:r>
            <a:endParaRPr i="1" sz="14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1"/>
          <p:cNvPicPr preferRelativeResize="0"/>
          <p:nvPr/>
        </p:nvPicPr>
        <p:blipFill>
          <a:blip r:embed="rId3">
            <a:alphaModFix/>
          </a:blip>
          <a:stretch>
            <a:fillRect/>
          </a:stretch>
        </p:blipFill>
        <p:spPr>
          <a:xfrm>
            <a:off x="533400" y="0"/>
            <a:ext cx="8084494"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02"/>
          <p:cNvSpPr txBox="1"/>
          <p:nvPr>
            <p:ph type="ctrTitle"/>
          </p:nvPr>
        </p:nvSpPr>
        <p:spPr>
          <a:xfrm>
            <a:off x="-745125" y="236025"/>
            <a:ext cx="6022800" cy="42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000">
                <a:solidFill>
                  <a:srgbClr val="9900FF"/>
                </a:solidFill>
              </a:rPr>
              <a:t>Training a new Hero </a:t>
            </a:r>
            <a:endParaRPr sz="2000">
              <a:solidFill>
                <a:srgbClr val="9900FF"/>
              </a:solidFill>
            </a:endParaRPr>
          </a:p>
        </p:txBody>
      </p:sp>
      <p:sp>
        <p:nvSpPr>
          <p:cNvPr id="553" name="Google Shape;553;p102"/>
          <p:cNvSpPr txBox="1"/>
          <p:nvPr>
            <p:ph idx="1" type="subTitle"/>
          </p:nvPr>
        </p:nvSpPr>
        <p:spPr>
          <a:xfrm>
            <a:off x="624675" y="841600"/>
            <a:ext cx="7621200" cy="1803000"/>
          </a:xfrm>
          <a:prstGeom prst="rect">
            <a:avLst/>
          </a:prstGeom>
        </p:spPr>
        <p:txBody>
          <a:bodyPr anchorCtr="0" anchor="t" bIns="91425" lIns="91425" spcFirstLastPara="1" rIns="91425" wrap="square" tIns="91425">
            <a:normAutofit fontScale="77500" lnSpcReduction="20000"/>
          </a:bodyPr>
          <a:lstStyle/>
          <a:p>
            <a:pPr indent="0" lvl="0" marL="457200" rtl="0" algn="l">
              <a:spcBef>
                <a:spcPts val="0"/>
              </a:spcBef>
              <a:spcAft>
                <a:spcPts val="0"/>
              </a:spcAft>
              <a:buNone/>
            </a:pPr>
            <a:r>
              <a:rPr b="1" lang="en" u="sng"/>
              <a:t>FOR BEGINNER</a:t>
            </a:r>
            <a:endParaRPr b="1" u="sng"/>
          </a:p>
          <a:p>
            <a:pPr indent="0" lvl="0" marL="457200" rtl="0" algn="l">
              <a:spcBef>
                <a:spcPts val="0"/>
              </a:spcBef>
              <a:spcAft>
                <a:spcPts val="0"/>
              </a:spcAft>
              <a:buNone/>
            </a:pPr>
            <a:r>
              <a:t/>
            </a:r>
            <a:endParaRPr b="1" u="sng"/>
          </a:p>
          <a:p>
            <a:pPr indent="-366395" lvl="0" marL="457200" rtl="0" algn="l">
              <a:spcBef>
                <a:spcPts val="0"/>
              </a:spcBef>
              <a:spcAft>
                <a:spcPts val="0"/>
              </a:spcAft>
              <a:buSzPct val="100000"/>
              <a:buAutoNum type="arabicPeriod"/>
            </a:pPr>
            <a:r>
              <a:rPr lang="en"/>
              <a:t>Read &amp; Understand their skills.</a:t>
            </a:r>
            <a:endParaRPr/>
          </a:p>
          <a:p>
            <a:pPr indent="-366395" lvl="0" marL="457200" rtl="0" algn="l">
              <a:spcBef>
                <a:spcPts val="0"/>
              </a:spcBef>
              <a:spcAft>
                <a:spcPts val="0"/>
              </a:spcAft>
              <a:buSzPct val="100000"/>
              <a:buAutoNum type="arabicPeriod"/>
            </a:pPr>
            <a:r>
              <a:rPr lang="en"/>
              <a:t>Go Hero Training mode, set Max Level &amp; No CD.</a:t>
            </a:r>
            <a:endParaRPr/>
          </a:p>
          <a:p>
            <a:pPr indent="-366395" lvl="0" marL="457200" rtl="0" algn="l">
              <a:spcBef>
                <a:spcPts val="0"/>
              </a:spcBef>
              <a:spcAft>
                <a:spcPts val="0"/>
              </a:spcAft>
              <a:buSzPct val="100000"/>
              <a:buAutoNum type="arabicPeriod"/>
            </a:pPr>
            <a:r>
              <a:rPr lang="en"/>
              <a:t>Play VS AI - Classic. Hard mode.</a:t>
            </a:r>
            <a:endParaRPr/>
          </a:p>
          <a:p>
            <a:pPr indent="-366395" lvl="0" marL="457200" rtl="0" algn="l">
              <a:spcBef>
                <a:spcPts val="0"/>
              </a:spcBef>
              <a:spcAft>
                <a:spcPts val="0"/>
              </a:spcAft>
              <a:buSzPct val="100000"/>
              <a:buAutoNum type="arabicPeriod"/>
            </a:pPr>
            <a:r>
              <a:rPr lang="en"/>
              <a:t>Aim to get GOLD medal.</a:t>
            </a:r>
            <a:endParaRPr/>
          </a:p>
        </p:txBody>
      </p:sp>
      <p:sp>
        <p:nvSpPr>
          <p:cNvPr id="554" name="Google Shape;554;p102"/>
          <p:cNvSpPr txBox="1"/>
          <p:nvPr>
            <p:ph idx="1" type="subTitle"/>
          </p:nvPr>
        </p:nvSpPr>
        <p:spPr>
          <a:xfrm>
            <a:off x="679125" y="2972900"/>
            <a:ext cx="8331300" cy="1896300"/>
          </a:xfrm>
          <a:prstGeom prst="rect">
            <a:avLst/>
          </a:prstGeom>
        </p:spPr>
        <p:txBody>
          <a:bodyPr anchorCtr="0" anchor="t" bIns="91425" lIns="91425" spcFirstLastPara="1" rIns="91425" wrap="square" tIns="91425">
            <a:normAutofit fontScale="70000" lnSpcReduction="10000"/>
          </a:bodyPr>
          <a:lstStyle/>
          <a:p>
            <a:pPr indent="0" lvl="0" marL="457200" rtl="0" algn="l">
              <a:spcBef>
                <a:spcPts val="0"/>
              </a:spcBef>
              <a:spcAft>
                <a:spcPts val="0"/>
              </a:spcAft>
              <a:buNone/>
            </a:pPr>
            <a:r>
              <a:rPr b="1" lang="en" u="sng"/>
              <a:t>FOR ADVANCED  (Mythic+)</a:t>
            </a:r>
            <a:endParaRPr b="1" u="sng"/>
          </a:p>
          <a:p>
            <a:pPr indent="0" lvl="0" marL="457200" rtl="0" algn="l">
              <a:spcBef>
                <a:spcPts val="0"/>
              </a:spcBef>
              <a:spcAft>
                <a:spcPts val="0"/>
              </a:spcAft>
              <a:buNone/>
            </a:pPr>
            <a:r>
              <a:t/>
            </a:r>
            <a:endParaRPr b="1" u="sng"/>
          </a:p>
          <a:p>
            <a:pPr indent="-353060" lvl="0" marL="457200" rtl="0" algn="l">
              <a:spcBef>
                <a:spcPts val="0"/>
              </a:spcBef>
              <a:spcAft>
                <a:spcPts val="0"/>
              </a:spcAft>
              <a:buSzPct val="125641"/>
              <a:buAutoNum type="arabicPeriod"/>
            </a:pPr>
            <a:r>
              <a:rPr lang="en"/>
              <a:t>Read &amp; Understand their skills. </a:t>
            </a:r>
            <a:r>
              <a:rPr lang="en" sz="2228">
                <a:solidFill>
                  <a:srgbClr val="FF00FF"/>
                </a:solidFill>
              </a:rPr>
              <a:t>(Gusion, Lancelot, Hayabusa, Ling, Fanny)</a:t>
            </a:r>
            <a:endParaRPr sz="2228">
              <a:solidFill>
                <a:srgbClr val="FF00FF"/>
              </a:solidFill>
            </a:endParaRPr>
          </a:p>
          <a:p>
            <a:pPr indent="-353060" lvl="0" marL="457200" rtl="0" algn="l">
              <a:spcBef>
                <a:spcPts val="0"/>
              </a:spcBef>
              <a:spcAft>
                <a:spcPts val="0"/>
              </a:spcAft>
              <a:buSzPct val="100000"/>
              <a:buAutoNum type="arabicPeriod"/>
            </a:pPr>
            <a:r>
              <a:rPr lang="en"/>
              <a:t>Go Hero Training mode, set Hard mode, Max Level &amp; No CD.</a:t>
            </a:r>
            <a:endParaRPr/>
          </a:p>
          <a:p>
            <a:pPr indent="-353060" lvl="0" marL="457200" rtl="0" algn="l">
              <a:spcBef>
                <a:spcPts val="0"/>
              </a:spcBef>
              <a:spcAft>
                <a:spcPts val="0"/>
              </a:spcAft>
              <a:buSzPct val="100000"/>
              <a:buAutoNum type="arabicPeriod"/>
            </a:pPr>
            <a:r>
              <a:rPr lang="en"/>
              <a:t>Play VS AI - Classic under Hard mode.</a:t>
            </a:r>
            <a:endParaRPr/>
          </a:p>
          <a:p>
            <a:pPr indent="-353060" lvl="0" marL="457200" rtl="0" algn="l">
              <a:spcBef>
                <a:spcPts val="0"/>
              </a:spcBef>
              <a:spcAft>
                <a:spcPts val="0"/>
              </a:spcAft>
              <a:buSzPct val="100000"/>
              <a:buAutoNum type="arabicPeriod"/>
            </a:pPr>
            <a:r>
              <a:rPr lang="en"/>
              <a:t>Aim to be MVP.</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03"/>
          <p:cNvSpPr txBox="1"/>
          <p:nvPr>
            <p:ph type="ctrTitle"/>
          </p:nvPr>
        </p:nvSpPr>
        <p:spPr>
          <a:xfrm>
            <a:off x="2696500" y="2937275"/>
            <a:ext cx="3612600" cy="884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000"/>
              <a:t>GAME SETTING                          - DEMO -</a:t>
            </a:r>
            <a:endParaRPr sz="2000"/>
          </a:p>
          <a:p>
            <a:pPr indent="0" lvl="0" marL="0" rtl="0" algn="ctr">
              <a:spcBef>
                <a:spcPts val="0"/>
              </a:spcBef>
              <a:spcAft>
                <a:spcPts val="0"/>
              </a:spcAft>
              <a:buNone/>
            </a:pPr>
            <a:r>
              <a:rPr lang="en" sz="2000"/>
              <a:t> </a:t>
            </a:r>
            <a:endParaRPr sz="2000"/>
          </a:p>
          <a:p>
            <a:pPr indent="-302895" lvl="0" marL="457200" rtl="0" algn="l">
              <a:spcBef>
                <a:spcPts val="0"/>
              </a:spcBef>
              <a:spcAft>
                <a:spcPts val="0"/>
              </a:spcAft>
              <a:buSzPct val="100000"/>
              <a:buAutoNum type="arabicParenR"/>
            </a:pPr>
            <a:r>
              <a:rPr lang="en" sz="1300">
                <a:highlight>
                  <a:srgbClr val="FFFF00"/>
                </a:highlight>
              </a:rPr>
              <a:t>Network Latency (Telco, Wifi, Hybrid)</a:t>
            </a:r>
            <a:endParaRPr sz="1300">
              <a:highlight>
                <a:srgbClr val="FFFF00"/>
              </a:highlight>
            </a:endParaRPr>
          </a:p>
          <a:p>
            <a:pPr indent="0" lvl="0" marL="0" rtl="0" algn="l">
              <a:spcBef>
                <a:spcPts val="0"/>
              </a:spcBef>
              <a:spcAft>
                <a:spcPts val="0"/>
              </a:spcAft>
              <a:buNone/>
            </a:pPr>
            <a:r>
              <a:t/>
            </a:r>
            <a:endParaRPr sz="1300">
              <a:highlight>
                <a:srgbClr val="FFFF00"/>
              </a:highlight>
            </a:endParaRPr>
          </a:p>
          <a:p>
            <a:pPr indent="0" lvl="0" marL="0" rtl="0" algn="l">
              <a:spcBef>
                <a:spcPts val="0"/>
              </a:spcBef>
              <a:spcAft>
                <a:spcPts val="0"/>
              </a:spcAft>
              <a:buNone/>
            </a:pPr>
            <a:r>
              <a:rPr lang="en" sz="1300">
                <a:highlight>
                  <a:srgbClr val="FFFF00"/>
                </a:highlight>
              </a:rPr>
              <a:t>  2)      Graphic for Quality or Speed?</a:t>
            </a:r>
            <a:endParaRPr sz="1300">
              <a:highlight>
                <a:srgbClr val="FFFF00"/>
              </a:highlight>
            </a:endParaRPr>
          </a:p>
          <a:p>
            <a:pPr indent="0" lvl="0" marL="0" rtl="0" algn="l">
              <a:spcBef>
                <a:spcPts val="0"/>
              </a:spcBef>
              <a:spcAft>
                <a:spcPts val="0"/>
              </a:spcAft>
              <a:buNone/>
            </a:pPr>
            <a:r>
              <a:t/>
            </a:r>
            <a:endParaRPr sz="1300">
              <a:highlight>
                <a:srgbClr val="FFFF00"/>
              </a:highlight>
            </a:endParaRPr>
          </a:p>
          <a:p>
            <a:pPr indent="0" lvl="0" marL="0" rtl="0" algn="l">
              <a:spcBef>
                <a:spcPts val="0"/>
              </a:spcBef>
              <a:spcAft>
                <a:spcPts val="0"/>
              </a:spcAft>
              <a:buNone/>
            </a:pPr>
            <a:r>
              <a:rPr lang="en" sz="1300">
                <a:highlight>
                  <a:srgbClr val="FFFF00"/>
                </a:highlight>
              </a:rPr>
              <a:t>  3)      Basic Attack Controllers</a:t>
            </a:r>
            <a:endParaRPr sz="1300">
              <a:highlight>
                <a:srgbClr val="FFFF00"/>
              </a:highlight>
            </a:endParaRPr>
          </a:p>
          <a:p>
            <a:pPr indent="0" lvl="0" marL="0" rtl="0" algn="l">
              <a:spcBef>
                <a:spcPts val="0"/>
              </a:spcBef>
              <a:spcAft>
                <a:spcPts val="0"/>
              </a:spcAft>
              <a:buNone/>
            </a:pPr>
            <a:r>
              <a:t/>
            </a:r>
            <a:endParaRPr sz="1300">
              <a:highlight>
                <a:srgbClr val="FFFF00"/>
              </a:highlight>
            </a:endParaRPr>
          </a:p>
          <a:p>
            <a:pPr indent="0" lvl="0" marL="0" rtl="0" algn="l">
              <a:spcBef>
                <a:spcPts val="0"/>
              </a:spcBef>
              <a:spcAft>
                <a:spcPts val="0"/>
              </a:spcAft>
              <a:buNone/>
            </a:pPr>
            <a:r>
              <a:rPr lang="en" sz="1300">
                <a:highlight>
                  <a:srgbClr val="FFFF00"/>
                </a:highlight>
              </a:rPr>
              <a:t>  4)      Aim Target by Proximity, Lowest HP or HP%</a:t>
            </a:r>
            <a:endParaRPr sz="1300">
              <a:highlight>
                <a:srgbClr val="FFFF00"/>
              </a:highlight>
            </a:endParaRPr>
          </a:p>
          <a:p>
            <a:pPr indent="0" lvl="0" marL="0" rtl="0" algn="l">
              <a:spcBef>
                <a:spcPts val="0"/>
              </a:spcBef>
              <a:spcAft>
                <a:spcPts val="0"/>
              </a:spcAft>
              <a:buNone/>
            </a:pPr>
            <a:r>
              <a:t/>
            </a:r>
            <a:endParaRPr sz="1300">
              <a:highlight>
                <a:srgbClr val="FFFF00"/>
              </a:highlight>
            </a:endParaRPr>
          </a:p>
          <a:p>
            <a:pPr indent="0" lvl="0" marL="0" rtl="0" algn="l">
              <a:spcBef>
                <a:spcPts val="0"/>
              </a:spcBef>
              <a:spcAft>
                <a:spcPts val="0"/>
              </a:spcAft>
              <a:buNone/>
            </a:pPr>
            <a:r>
              <a:rPr lang="en" sz="1300">
                <a:highlight>
                  <a:srgbClr val="FFFF00"/>
                </a:highlight>
              </a:rPr>
              <a:t>  5)      Pan Aiming for widen aerial view?</a:t>
            </a:r>
            <a:endParaRPr sz="1300">
              <a:highlight>
                <a:srgbClr val="FFFF00"/>
              </a:highlight>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3188"/>
          </a:p>
          <a:p>
            <a:pPr indent="0" lvl="0" marL="914400" rtl="0" algn="l">
              <a:spcBef>
                <a:spcPts val="0"/>
              </a:spcBef>
              <a:spcAft>
                <a:spcPts val="0"/>
              </a:spcAft>
              <a:buNone/>
            </a:pPr>
            <a:r>
              <a:rPr lang="en" sz="1300"/>
              <a:t>           					 </a:t>
            </a:r>
            <a:endParaRPr sz="1300"/>
          </a:p>
        </p:txBody>
      </p:sp>
      <p:sp>
        <p:nvSpPr>
          <p:cNvPr id="560" name="Google Shape;560;p103"/>
          <p:cNvSpPr txBox="1"/>
          <p:nvPr>
            <p:ph idx="1" type="subTitle"/>
          </p:nvPr>
        </p:nvSpPr>
        <p:spPr>
          <a:xfrm>
            <a:off x="258600" y="1367750"/>
            <a:ext cx="3211200" cy="3687300"/>
          </a:xfrm>
          <a:prstGeom prst="rect">
            <a:avLst/>
          </a:prstGeom>
        </p:spPr>
        <p:txBody>
          <a:bodyPr anchorCtr="0" anchor="t" bIns="91425" lIns="91425" spcFirstLastPara="1" rIns="91425" wrap="square" tIns="91425">
            <a:normAutofit fontScale="62500" lnSpcReduction="10000"/>
          </a:bodyPr>
          <a:lstStyle/>
          <a:p>
            <a:pPr indent="0" lvl="0" marL="0" rtl="0" algn="l">
              <a:lnSpc>
                <a:spcPct val="200000"/>
              </a:lnSpc>
              <a:spcBef>
                <a:spcPts val="0"/>
              </a:spcBef>
              <a:spcAft>
                <a:spcPts val="0"/>
              </a:spcAft>
              <a:buNone/>
            </a:pPr>
            <a:r>
              <a:t/>
            </a:r>
            <a:endParaRPr b="1" u="sng">
              <a:solidFill>
                <a:schemeClr val="accent1"/>
              </a:solidFill>
            </a:endParaRPr>
          </a:p>
          <a:p>
            <a:pPr indent="0" lvl="0" marL="0" rtl="0" algn="l">
              <a:lnSpc>
                <a:spcPct val="200000"/>
              </a:lnSpc>
              <a:spcBef>
                <a:spcPts val="0"/>
              </a:spcBef>
              <a:spcAft>
                <a:spcPts val="0"/>
              </a:spcAft>
              <a:buNone/>
            </a:pPr>
            <a:r>
              <a:rPr b="1" lang="en" u="sng">
                <a:solidFill>
                  <a:schemeClr val="accent1"/>
                </a:solidFill>
              </a:rPr>
              <a:t>BLUE</a:t>
            </a:r>
            <a:r>
              <a:rPr b="1" lang="en" u="sng"/>
              <a:t>	</a:t>
            </a:r>
            <a:endParaRPr b="1" u="sng"/>
          </a:p>
          <a:p>
            <a:pPr indent="0" lvl="0" marL="0" rtl="0" algn="l">
              <a:lnSpc>
                <a:spcPct val="200000"/>
              </a:lnSpc>
              <a:spcBef>
                <a:spcPts val="0"/>
              </a:spcBef>
              <a:spcAft>
                <a:spcPts val="0"/>
              </a:spcAft>
              <a:buNone/>
            </a:pPr>
            <a:r>
              <a:rPr b="1" lang="en" sz="3163"/>
              <a:t>JULIAN</a:t>
            </a:r>
            <a:r>
              <a:rPr b="1" lang="en"/>
              <a:t> </a:t>
            </a:r>
            <a:endParaRPr b="1"/>
          </a:p>
          <a:p>
            <a:pPr indent="0" lvl="0" marL="0" rtl="0" algn="l">
              <a:lnSpc>
                <a:spcPct val="200000"/>
              </a:lnSpc>
              <a:spcBef>
                <a:spcPts val="0"/>
              </a:spcBef>
              <a:spcAft>
                <a:spcPts val="0"/>
              </a:spcAft>
              <a:buNone/>
            </a:pPr>
            <a:r>
              <a:rPr b="1" lang="en"/>
              <a:t>BANE</a:t>
            </a:r>
            <a:endParaRPr b="1"/>
          </a:p>
          <a:p>
            <a:pPr indent="0" lvl="0" marL="0" rtl="0" algn="l">
              <a:lnSpc>
                <a:spcPct val="200000"/>
              </a:lnSpc>
              <a:spcBef>
                <a:spcPts val="0"/>
              </a:spcBef>
              <a:spcAft>
                <a:spcPts val="0"/>
              </a:spcAft>
              <a:buNone/>
            </a:pPr>
            <a:r>
              <a:rPr b="1" lang="en"/>
              <a:t>GRANGER</a:t>
            </a:r>
            <a:endParaRPr b="1"/>
          </a:p>
          <a:p>
            <a:pPr indent="0" lvl="0" marL="0" rtl="0" algn="l">
              <a:lnSpc>
                <a:spcPct val="200000"/>
              </a:lnSpc>
              <a:spcBef>
                <a:spcPts val="0"/>
              </a:spcBef>
              <a:spcAft>
                <a:spcPts val="0"/>
              </a:spcAft>
              <a:buNone/>
            </a:pPr>
            <a:r>
              <a:rPr b="1" lang="en"/>
              <a:t>GUSION</a:t>
            </a:r>
            <a:endParaRPr b="1"/>
          </a:p>
          <a:p>
            <a:pPr indent="0" lvl="0" marL="0" rtl="0" algn="l">
              <a:lnSpc>
                <a:spcPct val="200000"/>
              </a:lnSpc>
              <a:spcBef>
                <a:spcPts val="0"/>
              </a:spcBef>
              <a:spcAft>
                <a:spcPts val="0"/>
              </a:spcAft>
              <a:buNone/>
            </a:pPr>
            <a:r>
              <a:rPr b="1" lang="en"/>
              <a:t>SELENA</a:t>
            </a:r>
            <a:endParaRPr b="1"/>
          </a:p>
        </p:txBody>
      </p:sp>
      <p:sp>
        <p:nvSpPr>
          <p:cNvPr id="561" name="Google Shape;561;p103"/>
          <p:cNvSpPr txBox="1"/>
          <p:nvPr>
            <p:ph idx="1" type="subTitle"/>
          </p:nvPr>
        </p:nvSpPr>
        <p:spPr>
          <a:xfrm>
            <a:off x="5408100" y="183600"/>
            <a:ext cx="3518700" cy="4776300"/>
          </a:xfrm>
          <a:prstGeom prst="rect">
            <a:avLst/>
          </a:prstGeom>
        </p:spPr>
        <p:txBody>
          <a:bodyPr anchorCtr="0" anchor="t" bIns="91425" lIns="91425" spcFirstLastPara="1" rIns="91425" wrap="square" tIns="91425">
            <a:normAutofit fontScale="55000" lnSpcReduction="10000"/>
          </a:bodyPr>
          <a:lstStyle/>
          <a:p>
            <a:pPr indent="0" lvl="0" marL="0" rtl="0" algn="r">
              <a:lnSpc>
                <a:spcPct val="200000"/>
              </a:lnSpc>
              <a:spcBef>
                <a:spcPts val="0"/>
              </a:spcBef>
              <a:spcAft>
                <a:spcPts val="0"/>
              </a:spcAft>
              <a:buNone/>
            </a:pPr>
            <a:r>
              <a:rPr i="1" lang="en" sz="2500" u="sng"/>
              <a:t>Wifi password</a:t>
            </a:r>
            <a:r>
              <a:rPr i="1" lang="en" sz="2500">
                <a:solidFill>
                  <a:schemeClr val="dk1"/>
                </a:solidFill>
              </a:rPr>
              <a:t>                                              </a:t>
            </a:r>
            <a:r>
              <a:rPr i="1" lang="en" sz="4000">
                <a:solidFill>
                  <a:schemeClr val="dk1"/>
                </a:solidFill>
              </a:rPr>
              <a:t>cc103G   esp1155668</a:t>
            </a:r>
            <a:endParaRPr i="1" sz="4000" u="sng"/>
          </a:p>
          <a:p>
            <a:pPr indent="0" lvl="0" marL="0" rtl="0" algn="ctr">
              <a:spcBef>
                <a:spcPts val="0"/>
              </a:spcBef>
              <a:spcAft>
                <a:spcPts val="0"/>
              </a:spcAft>
              <a:buNone/>
            </a:pPr>
            <a:r>
              <a:t/>
            </a:r>
            <a:endParaRPr b="1" u="sng"/>
          </a:p>
          <a:p>
            <a:pPr indent="0" lvl="0" marL="0" rtl="0" algn="ctr">
              <a:spcBef>
                <a:spcPts val="0"/>
              </a:spcBef>
              <a:spcAft>
                <a:spcPts val="0"/>
              </a:spcAft>
              <a:buNone/>
            </a:pPr>
            <a:r>
              <a:t/>
            </a:r>
            <a:endParaRPr b="1" u="sng"/>
          </a:p>
          <a:p>
            <a:pPr indent="0" lvl="0" marL="0" rtl="0" algn="ctr">
              <a:spcBef>
                <a:spcPts val="0"/>
              </a:spcBef>
              <a:spcAft>
                <a:spcPts val="0"/>
              </a:spcAft>
              <a:buNone/>
            </a:pPr>
            <a:r>
              <a:t/>
            </a:r>
            <a:endParaRPr b="1" u="sng"/>
          </a:p>
          <a:p>
            <a:pPr indent="0" lvl="0" marL="0" rtl="0" algn="r">
              <a:lnSpc>
                <a:spcPct val="200000"/>
              </a:lnSpc>
              <a:spcBef>
                <a:spcPts val="0"/>
              </a:spcBef>
              <a:spcAft>
                <a:spcPts val="0"/>
              </a:spcAft>
              <a:buNone/>
            </a:pPr>
            <a:r>
              <a:rPr b="1" lang="en" sz="3163" u="sng">
                <a:solidFill>
                  <a:srgbClr val="FF0000"/>
                </a:solidFill>
              </a:rPr>
              <a:t>RED</a:t>
            </a:r>
            <a:endParaRPr b="1" sz="3163">
              <a:solidFill>
                <a:srgbClr val="FF0000"/>
              </a:solidFill>
            </a:endParaRPr>
          </a:p>
          <a:p>
            <a:pPr indent="0" lvl="0" marL="0" rtl="0" algn="r">
              <a:lnSpc>
                <a:spcPct val="200000"/>
              </a:lnSpc>
              <a:spcBef>
                <a:spcPts val="0"/>
              </a:spcBef>
              <a:spcAft>
                <a:spcPts val="0"/>
              </a:spcAft>
              <a:buNone/>
            </a:pPr>
            <a:r>
              <a:rPr b="1" lang="en" sz="3163"/>
              <a:t>LAPU-LAPU</a:t>
            </a:r>
            <a:endParaRPr b="1" sz="3163"/>
          </a:p>
          <a:p>
            <a:pPr indent="0" lvl="0" marL="0" rtl="0" algn="r">
              <a:lnSpc>
                <a:spcPct val="200000"/>
              </a:lnSpc>
              <a:spcBef>
                <a:spcPts val="0"/>
              </a:spcBef>
              <a:spcAft>
                <a:spcPts val="0"/>
              </a:spcAft>
              <a:buNone/>
            </a:pPr>
            <a:r>
              <a:rPr b="1" lang="en" sz="3163"/>
              <a:t>LUNOX</a:t>
            </a:r>
            <a:endParaRPr b="1" sz="3163"/>
          </a:p>
          <a:p>
            <a:pPr indent="0" lvl="0" marL="0" rtl="0" algn="r">
              <a:lnSpc>
                <a:spcPct val="200000"/>
              </a:lnSpc>
              <a:spcBef>
                <a:spcPts val="0"/>
              </a:spcBef>
              <a:spcAft>
                <a:spcPts val="0"/>
              </a:spcAft>
              <a:buNone/>
            </a:pPr>
            <a:r>
              <a:rPr b="1" lang="en" sz="3163"/>
              <a:t>NOVARIA</a:t>
            </a:r>
            <a:endParaRPr b="1" sz="3163"/>
          </a:p>
          <a:p>
            <a:pPr indent="0" lvl="0" marL="0" rtl="0" algn="r">
              <a:lnSpc>
                <a:spcPct val="200000"/>
              </a:lnSpc>
              <a:spcBef>
                <a:spcPts val="0"/>
              </a:spcBef>
              <a:spcAft>
                <a:spcPts val="0"/>
              </a:spcAft>
              <a:buNone/>
            </a:pPr>
            <a:r>
              <a:rPr b="1" lang="en" sz="3163"/>
              <a:t>HANZO</a:t>
            </a:r>
            <a:endParaRPr b="1" sz="3163"/>
          </a:p>
          <a:p>
            <a:pPr indent="0" lvl="0" marL="0" rtl="0" algn="r">
              <a:lnSpc>
                <a:spcPct val="200000"/>
              </a:lnSpc>
              <a:spcBef>
                <a:spcPts val="0"/>
              </a:spcBef>
              <a:spcAft>
                <a:spcPts val="0"/>
              </a:spcAft>
              <a:buNone/>
            </a:pPr>
            <a:r>
              <a:rPr b="1" lang="en" sz="3163"/>
              <a:t>ROGER</a:t>
            </a:r>
            <a:endParaRPr b="1" sz="3163"/>
          </a:p>
        </p:txBody>
      </p:sp>
      <p:pic>
        <p:nvPicPr>
          <p:cNvPr id="562" name="Google Shape;562;p103"/>
          <p:cNvPicPr preferRelativeResize="0"/>
          <p:nvPr/>
        </p:nvPicPr>
        <p:blipFill>
          <a:blip r:embed="rId3">
            <a:alphaModFix/>
          </a:blip>
          <a:stretch>
            <a:fillRect/>
          </a:stretch>
        </p:blipFill>
        <p:spPr>
          <a:xfrm>
            <a:off x="0" y="0"/>
            <a:ext cx="2838275" cy="10321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04"/>
          <p:cNvSpPr txBox="1"/>
          <p:nvPr>
            <p:ph type="ctrTitle"/>
          </p:nvPr>
        </p:nvSpPr>
        <p:spPr>
          <a:xfrm>
            <a:off x="2435775" y="353175"/>
            <a:ext cx="3264300" cy="2598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000"/>
              <a:t>MAPS ENVIRONMENT </a:t>
            </a:r>
            <a:endParaRPr sz="2000"/>
          </a:p>
          <a:p>
            <a:pPr indent="0" lvl="0" marL="0" rtl="0" algn="ctr">
              <a:spcBef>
                <a:spcPts val="0"/>
              </a:spcBef>
              <a:spcAft>
                <a:spcPts val="0"/>
              </a:spcAft>
              <a:buNone/>
            </a:pPr>
            <a:r>
              <a:rPr lang="en" sz="2000"/>
              <a:t>- DEMO -</a:t>
            </a:r>
            <a:endParaRPr sz="2000"/>
          </a:p>
          <a:p>
            <a:pPr indent="0" lvl="0" marL="0" rtl="0" algn="ctr">
              <a:spcBef>
                <a:spcPts val="0"/>
              </a:spcBef>
              <a:spcAft>
                <a:spcPts val="0"/>
              </a:spcAft>
              <a:buNone/>
            </a:pPr>
            <a:r>
              <a:rPr lang="en" sz="2000"/>
              <a:t> </a:t>
            </a:r>
            <a:endParaRPr sz="2000"/>
          </a:p>
          <a:p>
            <a:pPr indent="-302895" lvl="0" marL="457200" rtl="0" algn="l">
              <a:spcBef>
                <a:spcPts val="0"/>
              </a:spcBef>
              <a:spcAft>
                <a:spcPts val="0"/>
              </a:spcAft>
              <a:buSzPct val="100000"/>
              <a:buAutoNum type="alphaUcParenR"/>
            </a:pPr>
            <a:r>
              <a:rPr lang="en" sz="1300">
                <a:highlight>
                  <a:srgbClr val="FFFF00"/>
                </a:highlight>
              </a:rPr>
              <a:t>SIKLONE EYES (40s up, 30s CD)</a:t>
            </a:r>
            <a:endParaRPr sz="1300">
              <a:highlight>
                <a:srgbClr val="FFFF00"/>
              </a:highlight>
            </a:endParaRPr>
          </a:p>
          <a:p>
            <a:pPr indent="-305752" lvl="0" marL="457200" rtl="0" algn="l">
              <a:spcBef>
                <a:spcPts val="0"/>
              </a:spcBef>
              <a:spcAft>
                <a:spcPts val="0"/>
              </a:spcAft>
              <a:buSzPct val="100000"/>
              <a:buFont typeface="Roboto"/>
              <a:buAutoNum type="alphaUcParenR"/>
            </a:pPr>
            <a:r>
              <a:rPr lang="en" sz="1350">
                <a:highlight>
                  <a:srgbClr val="FFFF00"/>
                </a:highlight>
                <a:latin typeface="Roboto"/>
                <a:ea typeface="Roboto"/>
                <a:cs typeface="Roboto"/>
                <a:sym typeface="Roboto"/>
              </a:rPr>
              <a:t>Thick &amp; Thin Walls</a:t>
            </a:r>
            <a:endParaRPr sz="1350">
              <a:highlight>
                <a:srgbClr val="FFFF00"/>
              </a:highlight>
              <a:latin typeface="Roboto"/>
              <a:ea typeface="Roboto"/>
              <a:cs typeface="Roboto"/>
              <a:sym typeface="Roboto"/>
            </a:endParaRPr>
          </a:p>
          <a:p>
            <a:pPr indent="-302895" lvl="0" marL="457200" rtl="0" algn="l">
              <a:spcBef>
                <a:spcPts val="0"/>
              </a:spcBef>
              <a:spcAft>
                <a:spcPts val="0"/>
              </a:spcAft>
              <a:buSzPct val="96296"/>
              <a:buAutoNum type="alphaUcParenR"/>
            </a:pPr>
            <a:r>
              <a:rPr lang="en" sz="1350">
                <a:highlight>
                  <a:srgbClr val="FFFFFF"/>
                </a:highlight>
                <a:latin typeface="Roboto"/>
                <a:ea typeface="Roboto"/>
                <a:cs typeface="Roboto"/>
                <a:sym typeface="Roboto"/>
              </a:rPr>
              <a:t>Magic Sentry (90s CD)</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highlight>
                  <a:srgbClr val="FFFFFF"/>
                </a:highlight>
                <a:latin typeface="Roboto"/>
                <a:ea typeface="Roboto"/>
                <a:cs typeface="Roboto"/>
                <a:sym typeface="Roboto"/>
              </a:rPr>
              <a:t>1 inner turret destroyed </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highlight>
                  <a:srgbClr val="FFFFFF"/>
                </a:highlight>
                <a:latin typeface="Roboto"/>
                <a:ea typeface="Roboto"/>
                <a:cs typeface="Roboto"/>
                <a:sym typeface="Roboto"/>
              </a:rPr>
              <a:t>Give vision to the area for a short time</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Bushes</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Turrets (Base/Inhibitor, Inner, Outer)</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chemeClr val="lt1"/>
                </a:highlight>
                <a:latin typeface="Roboto"/>
                <a:ea typeface="Roboto"/>
                <a:cs typeface="Roboto"/>
                <a:sym typeface="Roboto"/>
              </a:rPr>
              <a:t>Minions wave (200 Gold)</a:t>
            </a:r>
            <a:endParaRPr sz="1350">
              <a:highlight>
                <a:srgbClr val="FFFFFF"/>
              </a:highlight>
              <a:latin typeface="Roboto"/>
              <a:ea typeface="Roboto"/>
              <a:cs typeface="Roboto"/>
              <a:sym typeface="Roboto"/>
            </a:endParaRPr>
          </a:p>
          <a:p>
            <a:pPr indent="0" lvl="0" marL="914400" rtl="0" algn="l">
              <a:spcBef>
                <a:spcPts val="0"/>
              </a:spcBef>
              <a:spcAft>
                <a:spcPts val="0"/>
              </a:spcAft>
              <a:buNone/>
            </a:pPr>
            <a:r>
              <a:rPr lang="en" sz="1300"/>
              <a:t>           					 </a:t>
            </a:r>
            <a:endParaRPr sz="1300"/>
          </a:p>
        </p:txBody>
      </p:sp>
      <p:sp>
        <p:nvSpPr>
          <p:cNvPr id="568" name="Google Shape;568;p104"/>
          <p:cNvSpPr txBox="1"/>
          <p:nvPr>
            <p:ph idx="1" type="subTitle"/>
          </p:nvPr>
        </p:nvSpPr>
        <p:spPr>
          <a:xfrm>
            <a:off x="272225" y="1806325"/>
            <a:ext cx="2845200" cy="3156600"/>
          </a:xfrm>
          <a:prstGeom prst="rect">
            <a:avLst/>
          </a:prstGeom>
        </p:spPr>
        <p:txBody>
          <a:bodyPr anchorCtr="0" anchor="t" bIns="91425" lIns="91425" spcFirstLastPara="1" rIns="91425" wrap="square" tIns="91425">
            <a:normAutofit fontScale="62500"/>
          </a:bodyPr>
          <a:lstStyle/>
          <a:p>
            <a:pPr indent="0" lvl="0" marL="0" rtl="0" algn="l">
              <a:lnSpc>
                <a:spcPct val="200000"/>
              </a:lnSpc>
              <a:spcBef>
                <a:spcPts val="0"/>
              </a:spcBef>
              <a:spcAft>
                <a:spcPts val="0"/>
              </a:spcAft>
              <a:buNone/>
            </a:pPr>
            <a:r>
              <a:rPr b="1" lang="en" u="sng">
                <a:solidFill>
                  <a:schemeClr val="accent1"/>
                </a:solidFill>
              </a:rPr>
              <a:t>BLUE</a:t>
            </a:r>
            <a:endParaRPr b="1" u="sng">
              <a:solidFill>
                <a:schemeClr val="accent1"/>
              </a:solidFill>
            </a:endParaRPr>
          </a:p>
          <a:p>
            <a:pPr indent="0" lvl="0" marL="0" rtl="0" algn="l">
              <a:lnSpc>
                <a:spcPct val="200000"/>
              </a:lnSpc>
              <a:spcBef>
                <a:spcPts val="0"/>
              </a:spcBef>
              <a:spcAft>
                <a:spcPts val="0"/>
              </a:spcAft>
              <a:buNone/>
            </a:pPr>
            <a:r>
              <a:rPr b="1" lang="en"/>
              <a:t>ALICE</a:t>
            </a:r>
            <a:endParaRPr b="1"/>
          </a:p>
          <a:p>
            <a:pPr indent="0" lvl="0" marL="0" rtl="0" algn="l">
              <a:lnSpc>
                <a:spcPct val="200000"/>
              </a:lnSpc>
              <a:spcBef>
                <a:spcPts val="0"/>
              </a:spcBef>
              <a:spcAft>
                <a:spcPts val="0"/>
              </a:spcAft>
              <a:buNone/>
            </a:pPr>
            <a:r>
              <a:rPr b="1" lang="en"/>
              <a:t>KAGURA</a:t>
            </a:r>
            <a:endParaRPr b="1"/>
          </a:p>
          <a:p>
            <a:pPr indent="0" lvl="0" marL="0" rtl="0" algn="l">
              <a:lnSpc>
                <a:spcPct val="200000"/>
              </a:lnSpc>
              <a:spcBef>
                <a:spcPts val="0"/>
              </a:spcBef>
              <a:spcAft>
                <a:spcPts val="0"/>
              </a:spcAft>
              <a:buNone/>
            </a:pPr>
            <a:r>
              <a:rPr b="1" lang="en"/>
              <a:t>KUFRA</a:t>
            </a:r>
            <a:endParaRPr b="1"/>
          </a:p>
          <a:p>
            <a:pPr indent="0" lvl="0" marL="0" rtl="0" algn="l">
              <a:lnSpc>
                <a:spcPct val="200000"/>
              </a:lnSpc>
              <a:spcBef>
                <a:spcPts val="0"/>
              </a:spcBef>
              <a:spcAft>
                <a:spcPts val="0"/>
              </a:spcAft>
              <a:buNone/>
            </a:pPr>
            <a:r>
              <a:rPr b="1" lang="en"/>
              <a:t>ALUCARD</a:t>
            </a:r>
            <a:endParaRPr b="1"/>
          </a:p>
          <a:p>
            <a:pPr indent="0" lvl="0" marL="0" rtl="0" algn="l">
              <a:lnSpc>
                <a:spcPct val="200000"/>
              </a:lnSpc>
              <a:spcBef>
                <a:spcPts val="0"/>
              </a:spcBef>
              <a:spcAft>
                <a:spcPts val="0"/>
              </a:spcAft>
              <a:buNone/>
            </a:pPr>
            <a:r>
              <a:rPr b="1" lang="en"/>
              <a:t>BAXIA</a:t>
            </a:r>
            <a:endParaRPr b="1"/>
          </a:p>
        </p:txBody>
      </p:sp>
      <p:sp>
        <p:nvSpPr>
          <p:cNvPr id="569" name="Google Shape;569;p104"/>
          <p:cNvSpPr txBox="1"/>
          <p:nvPr>
            <p:ph idx="1" type="subTitle"/>
          </p:nvPr>
        </p:nvSpPr>
        <p:spPr>
          <a:xfrm>
            <a:off x="5619825" y="120300"/>
            <a:ext cx="3321300" cy="4902900"/>
          </a:xfrm>
          <a:prstGeom prst="rect">
            <a:avLst/>
          </a:prstGeom>
        </p:spPr>
        <p:txBody>
          <a:bodyPr anchorCtr="0" anchor="t" bIns="91425" lIns="91425" spcFirstLastPara="1" rIns="91425" wrap="square" tIns="91425">
            <a:normAutofit fontScale="70000" lnSpcReduction="20000"/>
          </a:bodyPr>
          <a:lstStyle/>
          <a:p>
            <a:pPr indent="0" lvl="0" marL="0" rtl="0" algn="r">
              <a:lnSpc>
                <a:spcPct val="200000"/>
              </a:lnSpc>
              <a:spcBef>
                <a:spcPts val="0"/>
              </a:spcBef>
              <a:spcAft>
                <a:spcPts val="0"/>
              </a:spcAft>
              <a:buClr>
                <a:schemeClr val="dk1"/>
              </a:buClr>
              <a:buSzPct val="44000"/>
              <a:buFont typeface="Arial"/>
              <a:buNone/>
            </a:pPr>
            <a:r>
              <a:rPr i="1" lang="en" sz="2500" u="sng"/>
              <a:t>CC103G    Wifi password</a:t>
            </a:r>
            <a:r>
              <a:rPr i="1" lang="en" sz="2500">
                <a:solidFill>
                  <a:schemeClr val="dk1"/>
                </a:solidFill>
              </a:rPr>
              <a:t>                                              </a:t>
            </a:r>
            <a:r>
              <a:rPr i="1" lang="en" sz="3500">
                <a:solidFill>
                  <a:schemeClr val="dk1"/>
                </a:solidFill>
              </a:rPr>
              <a:t>esp1155668</a:t>
            </a:r>
            <a:endParaRPr b="1" sz="3800" u="sng">
              <a:solidFill>
                <a:srgbClr val="FF0000"/>
              </a:solidFill>
            </a:endParaRPr>
          </a:p>
          <a:p>
            <a:pPr indent="0" lvl="0" marL="0" rtl="0" algn="r">
              <a:lnSpc>
                <a:spcPct val="200000"/>
              </a:lnSpc>
              <a:spcBef>
                <a:spcPts val="0"/>
              </a:spcBef>
              <a:spcAft>
                <a:spcPts val="0"/>
              </a:spcAft>
              <a:buNone/>
            </a:pPr>
            <a:r>
              <a:t/>
            </a:r>
            <a:endParaRPr b="1" u="sng">
              <a:solidFill>
                <a:srgbClr val="FF0000"/>
              </a:solidFill>
            </a:endParaRPr>
          </a:p>
          <a:p>
            <a:pPr indent="0" lvl="0" marL="0" rtl="0" algn="r">
              <a:lnSpc>
                <a:spcPct val="200000"/>
              </a:lnSpc>
              <a:spcBef>
                <a:spcPts val="0"/>
              </a:spcBef>
              <a:spcAft>
                <a:spcPts val="0"/>
              </a:spcAft>
              <a:buNone/>
            </a:pPr>
            <a:r>
              <a:rPr b="1" lang="en" u="sng">
                <a:solidFill>
                  <a:srgbClr val="FF0000"/>
                </a:solidFill>
              </a:rPr>
              <a:t>RED</a:t>
            </a:r>
            <a:endParaRPr b="1" u="sng">
              <a:solidFill>
                <a:srgbClr val="FF0000"/>
              </a:solidFill>
            </a:endParaRPr>
          </a:p>
          <a:p>
            <a:pPr indent="0" lvl="0" marL="0" rtl="0" algn="r">
              <a:lnSpc>
                <a:spcPct val="200000"/>
              </a:lnSpc>
              <a:spcBef>
                <a:spcPts val="0"/>
              </a:spcBef>
              <a:spcAft>
                <a:spcPts val="0"/>
              </a:spcAft>
              <a:buNone/>
            </a:pPr>
            <a:r>
              <a:rPr b="1" lang="en"/>
              <a:t>BALMOND</a:t>
            </a:r>
            <a:endParaRPr b="1"/>
          </a:p>
          <a:p>
            <a:pPr indent="0" lvl="0" marL="0" rtl="0" algn="r">
              <a:lnSpc>
                <a:spcPct val="200000"/>
              </a:lnSpc>
              <a:spcBef>
                <a:spcPts val="0"/>
              </a:spcBef>
              <a:spcAft>
                <a:spcPts val="0"/>
              </a:spcAft>
              <a:buNone/>
            </a:pPr>
            <a:r>
              <a:rPr b="1" lang="en"/>
              <a:t>BADANG</a:t>
            </a:r>
            <a:endParaRPr b="1"/>
          </a:p>
          <a:p>
            <a:pPr indent="0" lvl="0" marL="0" rtl="0" algn="r">
              <a:lnSpc>
                <a:spcPct val="200000"/>
              </a:lnSpc>
              <a:spcBef>
                <a:spcPts val="0"/>
              </a:spcBef>
              <a:spcAft>
                <a:spcPts val="0"/>
              </a:spcAft>
              <a:buNone/>
            </a:pPr>
            <a:r>
              <a:rPr b="1" lang="en"/>
              <a:t>GLOO</a:t>
            </a:r>
            <a:endParaRPr b="1"/>
          </a:p>
          <a:p>
            <a:pPr indent="0" lvl="0" marL="0" rtl="0" algn="r">
              <a:lnSpc>
                <a:spcPct val="200000"/>
              </a:lnSpc>
              <a:spcBef>
                <a:spcPts val="0"/>
              </a:spcBef>
              <a:spcAft>
                <a:spcPts val="0"/>
              </a:spcAft>
              <a:buNone/>
            </a:pPr>
            <a:r>
              <a:rPr b="1" lang="en"/>
              <a:t>SILVANNA</a:t>
            </a:r>
            <a:endParaRPr b="1"/>
          </a:p>
          <a:p>
            <a:pPr indent="0" lvl="0" marL="0" rtl="0" algn="r">
              <a:lnSpc>
                <a:spcPct val="200000"/>
              </a:lnSpc>
              <a:spcBef>
                <a:spcPts val="0"/>
              </a:spcBef>
              <a:spcAft>
                <a:spcPts val="0"/>
              </a:spcAft>
              <a:buNone/>
            </a:pPr>
            <a:r>
              <a:rPr b="1" lang="en"/>
              <a:t>Granger/Beatrice/KARIE</a:t>
            </a:r>
            <a:endParaRPr b="1"/>
          </a:p>
        </p:txBody>
      </p:sp>
      <p:pic>
        <p:nvPicPr>
          <p:cNvPr id="570" name="Google Shape;570;p104"/>
          <p:cNvPicPr preferRelativeResize="0"/>
          <p:nvPr/>
        </p:nvPicPr>
        <p:blipFill>
          <a:blip r:embed="rId3">
            <a:alphaModFix/>
          </a:blip>
          <a:stretch>
            <a:fillRect/>
          </a:stretch>
        </p:blipFill>
        <p:spPr>
          <a:xfrm>
            <a:off x="0" y="0"/>
            <a:ext cx="1692725" cy="6155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05"/>
          <p:cNvSpPr txBox="1"/>
          <p:nvPr>
            <p:ph type="ctrTitle"/>
          </p:nvPr>
        </p:nvSpPr>
        <p:spPr>
          <a:xfrm>
            <a:off x="2465525" y="353175"/>
            <a:ext cx="3264300" cy="2598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000"/>
              <a:t>MAPS ENVIRONMENT </a:t>
            </a:r>
            <a:endParaRPr sz="2000"/>
          </a:p>
          <a:p>
            <a:pPr indent="0" lvl="0" marL="0" rtl="0" algn="ctr">
              <a:spcBef>
                <a:spcPts val="0"/>
              </a:spcBef>
              <a:spcAft>
                <a:spcPts val="0"/>
              </a:spcAft>
              <a:buNone/>
            </a:pPr>
            <a:r>
              <a:rPr lang="en" sz="2000"/>
              <a:t>- DEMO -</a:t>
            </a:r>
            <a:endParaRPr sz="2000"/>
          </a:p>
          <a:p>
            <a:pPr indent="0" lvl="0" marL="0" rtl="0" algn="ctr">
              <a:spcBef>
                <a:spcPts val="0"/>
              </a:spcBef>
              <a:spcAft>
                <a:spcPts val="0"/>
              </a:spcAft>
              <a:buNone/>
            </a:pPr>
            <a:r>
              <a:rPr lang="en" sz="2000"/>
              <a:t> </a:t>
            </a:r>
            <a:endParaRPr sz="2000"/>
          </a:p>
          <a:p>
            <a:pPr indent="-302895" lvl="0" marL="457200" rtl="0" algn="l">
              <a:spcBef>
                <a:spcPts val="0"/>
              </a:spcBef>
              <a:spcAft>
                <a:spcPts val="0"/>
              </a:spcAft>
              <a:buSzPct val="100000"/>
              <a:buAutoNum type="alphaUcParenR"/>
            </a:pPr>
            <a:r>
              <a:rPr lang="en" sz="1300"/>
              <a:t>SIKLONE EYES (40s up, 30s CD)</a:t>
            </a:r>
            <a:endParaRPr sz="1300"/>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Thick &amp; Thin Walls</a:t>
            </a:r>
            <a:endParaRPr sz="1350">
              <a:highlight>
                <a:srgbClr val="FFFFFF"/>
              </a:highlight>
              <a:latin typeface="Roboto"/>
              <a:ea typeface="Roboto"/>
              <a:cs typeface="Roboto"/>
              <a:sym typeface="Roboto"/>
            </a:endParaRPr>
          </a:p>
          <a:p>
            <a:pPr indent="-302895" lvl="0" marL="457200" rtl="0" algn="l">
              <a:spcBef>
                <a:spcPts val="0"/>
              </a:spcBef>
              <a:spcAft>
                <a:spcPts val="0"/>
              </a:spcAft>
              <a:buSzPct val="96296"/>
              <a:buAutoNum type="alphaUcParenR"/>
            </a:pPr>
            <a:r>
              <a:rPr lang="en" sz="1350">
                <a:highlight>
                  <a:srgbClr val="FFFF00"/>
                </a:highlight>
                <a:latin typeface="Roboto"/>
                <a:ea typeface="Roboto"/>
                <a:cs typeface="Roboto"/>
                <a:sym typeface="Roboto"/>
              </a:rPr>
              <a:t>Magic Sentry (90s CD)</a:t>
            </a:r>
            <a:endParaRPr sz="1350">
              <a:highlight>
                <a:srgbClr val="FFFF00"/>
              </a:highlight>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highlight>
                  <a:srgbClr val="FFFF00"/>
                </a:highlight>
                <a:latin typeface="Roboto"/>
                <a:ea typeface="Roboto"/>
                <a:cs typeface="Roboto"/>
                <a:sym typeface="Roboto"/>
              </a:rPr>
              <a:t>1 inner turret destroyed </a:t>
            </a:r>
            <a:endParaRPr sz="1350">
              <a:highlight>
                <a:srgbClr val="FFFF00"/>
              </a:highlight>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highlight>
                  <a:srgbClr val="FFFF00"/>
                </a:highlight>
                <a:latin typeface="Roboto"/>
                <a:ea typeface="Roboto"/>
                <a:cs typeface="Roboto"/>
                <a:sym typeface="Roboto"/>
              </a:rPr>
              <a:t>Give vision to the area for a short time</a:t>
            </a:r>
            <a:endParaRPr sz="1350">
              <a:highlight>
                <a:srgbClr val="FFFF00"/>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Bushes</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Turrets (Base/Inhibitor, Inner, Outer)</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chemeClr val="lt1"/>
                </a:highlight>
                <a:latin typeface="Roboto"/>
                <a:ea typeface="Roboto"/>
                <a:cs typeface="Roboto"/>
                <a:sym typeface="Roboto"/>
              </a:rPr>
              <a:t>Minions wave (200 Gold)</a:t>
            </a:r>
            <a:endParaRPr sz="1350">
              <a:highlight>
                <a:srgbClr val="FFFFFF"/>
              </a:highlight>
              <a:latin typeface="Roboto"/>
              <a:ea typeface="Roboto"/>
              <a:cs typeface="Roboto"/>
              <a:sym typeface="Roboto"/>
            </a:endParaRPr>
          </a:p>
          <a:p>
            <a:pPr indent="0" lvl="0" marL="914400" rtl="0" algn="l">
              <a:spcBef>
                <a:spcPts val="0"/>
              </a:spcBef>
              <a:spcAft>
                <a:spcPts val="0"/>
              </a:spcAft>
              <a:buNone/>
            </a:pPr>
            <a:r>
              <a:rPr lang="en" sz="1300"/>
              <a:t>           					</a:t>
            </a:r>
            <a:r>
              <a:rPr lang="en" sz="1300"/>
              <a:t> </a:t>
            </a:r>
            <a:endParaRPr sz="1300"/>
          </a:p>
        </p:txBody>
      </p:sp>
      <p:sp>
        <p:nvSpPr>
          <p:cNvPr id="576" name="Google Shape;576;p105"/>
          <p:cNvSpPr txBox="1"/>
          <p:nvPr>
            <p:ph idx="1" type="subTitle"/>
          </p:nvPr>
        </p:nvSpPr>
        <p:spPr>
          <a:xfrm>
            <a:off x="272225" y="1806325"/>
            <a:ext cx="2845200" cy="3156600"/>
          </a:xfrm>
          <a:prstGeom prst="rect">
            <a:avLst/>
          </a:prstGeom>
        </p:spPr>
        <p:txBody>
          <a:bodyPr anchorCtr="0" anchor="t" bIns="91425" lIns="91425" spcFirstLastPara="1" rIns="91425" wrap="square" tIns="91425">
            <a:normAutofit fontScale="62500"/>
          </a:bodyPr>
          <a:lstStyle/>
          <a:p>
            <a:pPr indent="0" lvl="0" marL="0" rtl="0" algn="l">
              <a:lnSpc>
                <a:spcPct val="200000"/>
              </a:lnSpc>
              <a:spcBef>
                <a:spcPts val="0"/>
              </a:spcBef>
              <a:spcAft>
                <a:spcPts val="0"/>
              </a:spcAft>
              <a:buNone/>
            </a:pPr>
            <a:r>
              <a:rPr b="1" lang="en" u="sng">
                <a:solidFill>
                  <a:schemeClr val="accent1"/>
                </a:solidFill>
              </a:rPr>
              <a:t>BLUE</a:t>
            </a:r>
            <a:endParaRPr b="1" u="sng">
              <a:solidFill>
                <a:schemeClr val="accent1"/>
              </a:solidFill>
            </a:endParaRPr>
          </a:p>
          <a:p>
            <a:pPr indent="0" lvl="0" marL="0" rtl="0" algn="l">
              <a:lnSpc>
                <a:spcPct val="200000"/>
              </a:lnSpc>
              <a:spcBef>
                <a:spcPts val="0"/>
              </a:spcBef>
              <a:spcAft>
                <a:spcPts val="0"/>
              </a:spcAft>
              <a:buNone/>
            </a:pPr>
            <a:r>
              <a:rPr b="1" lang="en"/>
              <a:t>PHARSA</a:t>
            </a:r>
            <a:endParaRPr b="1"/>
          </a:p>
          <a:p>
            <a:pPr indent="0" lvl="0" marL="0" rtl="0" algn="l">
              <a:lnSpc>
                <a:spcPct val="200000"/>
              </a:lnSpc>
              <a:spcBef>
                <a:spcPts val="0"/>
              </a:spcBef>
              <a:spcAft>
                <a:spcPts val="0"/>
              </a:spcAft>
              <a:buNone/>
            </a:pPr>
            <a:r>
              <a:rPr b="1" lang="en"/>
              <a:t>YU ZHONG</a:t>
            </a:r>
            <a:endParaRPr b="1"/>
          </a:p>
          <a:p>
            <a:pPr indent="0" lvl="0" marL="0" rtl="0" algn="l">
              <a:lnSpc>
                <a:spcPct val="200000"/>
              </a:lnSpc>
              <a:spcBef>
                <a:spcPts val="0"/>
              </a:spcBef>
              <a:spcAft>
                <a:spcPts val="0"/>
              </a:spcAft>
              <a:buClr>
                <a:schemeClr val="dk1"/>
              </a:buClr>
              <a:buSzPct val="39285"/>
              <a:buFont typeface="Arial"/>
              <a:buNone/>
            </a:pPr>
            <a:r>
              <a:rPr b="1" lang="en"/>
              <a:t>ANGELA</a:t>
            </a:r>
            <a:endParaRPr b="1"/>
          </a:p>
          <a:p>
            <a:pPr indent="0" lvl="0" marL="0" rtl="0" algn="l">
              <a:lnSpc>
                <a:spcPct val="200000"/>
              </a:lnSpc>
              <a:spcBef>
                <a:spcPts val="0"/>
              </a:spcBef>
              <a:spcAft>
                <a:spcPts val="0"/>
              </a:spcAft>
              <a:buNone/>
            </a:pPr>
            <a:r>
              <a:rPr b="1" lang="en"/>
              <a:t>FIGHTER</a:t>
            </a:r>
            <a:endParaRPr b="1"/>
          </a:p>
          <a:p>
            <a:pPr indent="0" lvl="0" marL="0" rtl="0" algn="l">
              <a:lnSpc>
                <a:spcPct val="200000"/>
              </a:lnSpc>
              <a:spcBef>
                <a:spcPts val="0"/>
              </a:spcBef>
              <a:spcAft>
                <a:spcPts val="0"/>
              </a:spcAft>
              <a:buClr>
                <a:schemeClr val="dk1"/>
              </a:buClr>
              <a:buSzPct val="39285"/>
              <a:buFont typeface="Arial"/>
              <a:buNone/>
            </a:pPr>
            <a:r>
              <a:rPr b="1" lang="en"/>
              <a:t>MARKSMAN</a:t>
            </a:r>
            <a:endParaRPr b="1"/>
          </a:p>
        </p:txBody>
      </p:sp>
      <p:sp>
        <p:nvSpPr>
          <p:cNvPr id="577" name="Google Shape;577;p105"/>
          <p:cNvSpPr txBox="1"/>
          <p:nvPr>
            <p:ph idx="1" type="subTitle"/>
          </p:nvPr>
        </p:nvSpPr>
        <p:spPr>
          <a:xfrm>
            <a:off x="5619825" y="120300"/>
            <a:ext cx="3321300" cy="4902900"/>
          </a:xfrm>
          <a:prstGeom prst="rect">
            <a:avLst/>
          </a:prstGeom>
        </p:spPr>
        <p:txBody>
          <a:bodyPr anchorCtr="0" anchor="t" bIns="91425" lIns="91425" spcFirstLastPara="1" rIns="91425" wrap="square" tIns="91425">
            <a:normAutofit fontScale="70000" lnSpcReduction="20000"/>
          </a:bodyPr>
          <a:lstStyle/>
          <a:p>
            <a:pPr indent="0" lvl="0" marL="0" rtl="0" algn="r">
              <a:lnSpc>
                <a:spcPct val="200000"/>
              </a:lnSpc>
              <a:spcBef>
                <a:spcPts val="0"/>
              </a:spcBef>
              <a:spcAft>
                <a:spcPts val="0"/>
              </a:spcAft>
              <a:buClr>
                <a:schemeClr val="dk1"/>
              </a:buClr>
              <a:buSzPct val="44000"/>
              <a:buFont typeface="Arial"/>
              <a:buNone/>
            </a:pPr>
            <a:r>
              <a:rPr i="1" lang="en" sz="2500" u="sng"/>
              <a:t>CC103G    </a:t>
            </a:r>
            <a:r>
              <a:rPr i="1" lang="en" sz="2500" u="sng"/>
              <a:t>Wifi password</a:t>
            </a:r>
            <a:r>
              <a:rPr i="1" lang="en" sz="2500">
                <a:solidFill>
                  <a:schemeClr val="dk1"/>
                </a:solidFill>
              </a:rPr>
              <a:t>                                              </a:t>
            </a:r>
            <a:r>
              <a:rPr i="1" lang="en" sz="3500">
                <a:solidFill>
                  <a:schemeClr val="dk1"/>
                </a:solidFill>
              </a:rPr>
              <a:t>esp1155668</a:t>
            </a:r>
            <a:endParaRPr b="1" sz="3800" u="sng">
              <a:solidFill>
                <a:srgbClr val="FF0000"/>
              </a:solidFill>
            </a:endParaRPr>
          </a:p>
          <a:p>
            <a:pPr indent="0" lvl="0" marL="0" rtl="0" algn="r">
              <a:lnSpc>
                <a:spcPct val="200000"/>
              </a:lnSpc>
              <a:spcBef>
                <a:spcPts val="0"/>
              </a:spcBef>
              <a:spcAft>
                <a:spcPts val="0"/>
              </a:spcAft>
              <a:buNone/>
            </a:pPr>
            <a:r>
              <a:t/>
            </a:r>
            <a:endParaRPr b="1" u="sng">
              <a:solidFill>
                <a:srgbClr val="FF0000"/>
              </a:solidFill>
            </a:endParaRPr>
          </a:p>
          <a:p>
            <a:pPr indent="0" lvl="0" marL="0" rtl="0" algn="r">
              <a:lnSpc>
                <a:spcPct val="200000"/>
              </a:lnSpc>
              <a:spcBef>
                <a:spcPts val="0"/>
              </a:spcBef>
              <a:spcAft>
                <a:spcPts val="0"/>
              </a:spcAft>
              <a:buNone/>
            </a:pPr>
            <a:r>
              <a:rPr b="1" lang="en" u="sng">
                <a:solidFill>
                  <a:srgbClr val="FF0000"/>
                </a:solidFill>
              </a:rPr>
              <a:t>RED</a:t>
            </a:r>
            <a:endParaRPr b="1" u="sng">
              <a:solidFill>
                <a:srgbClr val="FF0000"/>
              </a:solidFill>
            </a:endParaRPr>
          </a:p>
          <a:p>
            <a:pPr indent="0" lvl="0" marL="0" rtl="0" algn="r">
              <a:lnSpc>
                <a:spcPct val="200000"/>
              </a:lnSpc>
              <a:spcBef>
                <a:spcPts val="0"/>
              </a:spcBef>
              <a:spcAft>
                <a:spcPts val="0"/>
              </a:spcAft>
              <a:buNone/>
            </a:pPr>
            <a:r>
              <a:rPr b="1" lang="en"/>
              <a:t>LUO YI</a:t>
            </a:r>
            <a:endParaRPr b="1"/>
          </a:p>
          <a:p>
            <a:pPr indent="0" lvl="0" marL="0" rtl="0" algn="r">
              <a:lnSpc>
                <a:spcPct val="200000"/>
              </a:lnSpc>
              <a:spcBef>
                <a:spcPts val="0"/>
              </a:spcBef>
              <a:spcAft>
                <a:spcPts val="0"/>
              </a:spcAft>
              <a:buNone/>
            </a:pPr>
            <a:r>
              <a:rPr b="1" lang="en"/>
              <a:t>ROAMER</a:t>
            </a:r>
            <a:endParaRPr b="1"/>
          </a:p>
          <a:p>
            <a:pPr indent="0" lvl="0" marL="0" rtl="0" algn="r">
              <a:lnSpc>
                <a:spcPct val="200000"/>
              </a:lnSpc>
              <a:spcBef>
                <a:spcPts val="0"/>
              </a:spcBef>
              <a:spcAft>
                <a:spcPts val="0"/>
              </a:spcAft>
              <a:buNone/>
            </a:pPr>
            <a:r>
              <a:rPr b="1" lang="en"/>
              <a:t>JUNGLER</a:t>
            </a:r>
            <a:endParaRPr b="1"/>
          </a:p>
          <a:p>
            <a:pPr indent="0" lvl="0" marL="0" rtl="0" algn="r">
              <a:lnSpc>
                <a:spcPct val="200000"/>
              </a:lnSpc>
              <a:spcBef>
                <a:spcPts val="0"/>
              </a:spcBef>
              <a:spcAft>
                <a:spcPts val="0"/>
              </a:spcAft>
              <a:buNone/>
            </a:pPr>
            <a:r>
              <a:rPr b="1" lang="en"/>
              <a:t>FIGHTER</a:t>
            </a:r>
            <a:endParaRPr b="1"/>
          </a:p>
          <a:p>
            <a:pPr indent="0" lvl="0" marL="0" rtl="0" algn="r">
              <a:lnSpc>
                <a:spcPct val="200000"/>
              </a:lnSpc>
              <a:spcBef>
                <a:spcPts val="0"/>
              </a:spcBef>
              <a:spcAft>
                <a:spcPts val="0"/>
              </a:spcAft>
              <a:buNone/>
            </a:pPr>
            <a:r>
              <a:rPr b="1" lang="en"/>
              <a:t>MARKSMAN</a:t>
            </a:r>
            <a:endParaRPr b="1"/>
          </a:p>
        </p:txBody>
      </p:sp>
      <p:pic>
        <p:nvPicPr>
          <p:cNvPr id="578" name="Google Shape;578;p105"/>
          <p:cNvPicPr preferRelativeResize="0"/>
          <p:nvPr/>
        </p:nvPicPr>
        <p:blipFill>
          <a:blip r:embed="rId3">
            <a:alphaModFix/>
          </a:blip>
          <a:stretch>
            <a:fillRect/>
          </a:stretch>
        </p:blipFill>
        <p:spPr>
          <a:xfrm>
            <a:off x="0" y="0"/>
            <a:ext cx="1692725" cy="6155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06"/>
          <p:cNvSpPr txBox="1"/>
          <p:nvPr>
            <p:ph type="ctrTitle"/>
          </p:nvPr>
        </p:nvSpPr>
        <p:spPr>
          <a:xfrm>
            <a:off x="2441725" y="394825"/>
            <a:ext cx="3264300" cy="2598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000"/>
              <a:t>MAPS ENVIRONMENT </a:t>
            </a:r>
            <a:endParaRPr sz="2000"/>
          </a:p>
          <a:p>
            <a:pPr indent="0" lvl="0" marL="0" rtl="0" algn="ctr">
              <a:spcBef>
                <a:spcPts val="0"/>
              </a:spcBef>
              <a:spcAft>
                <a:spcPts val="0"/>
              </a:spcAft>
              <a:buNone/>
            </a:pPr>
            <a:r>
              <a:rPr lang="en" sz="2000"/>
              <a:t>- DEMO -</a:t>
            </a:r>
            <a:endParaRPr sz="2000"/>
          </a:p>
          <a:p>
            <a:pPr indent="0" lvl="0" marL="0" rtl="0" algn="ctr">
              <a:spcBef>
                <a:spcPts val="0"/>
              </a:spcBef>
              <a:spcAft>
                <a:spcPts val="0"/>
              </a:spcAft>
              <a:buNone/>
            </a:pPr>
            <a:r>
              <a:rPr lang="en" sz="2000"/>
              <a:t> </a:t>
            </a:r>
            <a:endParaRPr sz="2000"/>
          </a:p>
          <a:p>
            <a:pPr indent="-302895" lvl="0" marL="457200" rtl="0" algn="l">
              <a:spcBef>
                <a:spcPts val="0"/>
              </a:spcBef>
              <a:spcAft>
                <a:spcPts val="0"/>
              </a:spcAft>
              <a:buSzPct val="100000"/>
              <a:buAutoNum type="alphaUcParenR"/>
            </a:pPr>
            <a:r>
              <a:rPr lang="en" sz="1300"/>
              <a:t>SIKLONE EYES (40s up, 30s CD)</a:t>
            </a:r>
            <a:endParaRPr sz="1300"/>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Thick &amp; Thin Walls</a:t>
            </a:r>
            <a:endParaRPr sz="1350">
              <a:highlight>
                <a:srgbClr val="FFFFFF"/>
              </a:highlight>
              <a:latin typeface="Roboto"/>
              <a:ea typeface="Roboto"/>
              <a:cs typeface="Roboto"/>
              <a:sym typeface="Roboto"/>
            </a:endParaRPr>
          </a:p>
          <a:p>
            <a:pPr indent="-302895" lvl="0" marL="457200" rtl="0" algn="l">
              <a:spcBef>
                <a:spcPts val="0"/>
              </a:spcBef>
              <a:spcAft>
                <a:spcPts val="0"/>
              </a:spcAft>
              <a:buSzPct val="96296"/>
              <a:buAutoNum type="alphaUcParenR"/>
            </a:pPr>
            <a:r>
              <a:rPr lang="en" sz="1350">
                <a:latin typeface="Roboto"/>
                <a:ea typeface="Roboto"/>
                <a:cs typeface="Roboto"/>
                <a:sym typeface="Roboto"/>
              </a:rPr>
              <a:t>Magic Sentry (90s CD)</a:t>
            </a:r>
            <a:endParaRPr sz="1350">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latin typeface="Roboto"/>
                <a:ea typeface="Roboto"/>
                <a:cs typeface="Roboto"/>
                <a:sym typeface="Roboto"/>
              </a:rPr>
              <a:t>1 inner turret destroyed </a:t>
            </a:r>
            <a:endParaRPr sz="1350">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latin typeface="Roboto"/>
                <a:ea typeface="Roboto"/>
                <a:cs typeface="Roboto"/>
                <a:sym typeface="Roboto"/>
              </a:rPr>
              <a:t>Give vision to the area for a short time</a:t>
            </a:r>
            <a:endParaRPr sz="1350">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00"/>
                </a:highlight>
                <a:latin typeface="Roboto"/>
                <a:ea typeface="Roboto"/>
                <a:cs typeface="Roboto"/>
                <a:sym typeface="Roboto"/>
              </a:rPr>
              <a:t>Bushes</a:t>
            </a:r>
            <a:endParaRPr sz="1350">
              <a:highlight>
                <a:srgbClr val="FFFF00"/>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Turrets (Base/Inhibitor, Inner, Outer)</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Minions wave (200 Gold)</a:t>
            </a:r>
            <a:endParaRPr sz="1350">
              <a:highlight>
                <a:srgbClr val="FFFFFF"/>
              </a:highlight>
              <a:latin typeface="Roboto"/>
              <a:ea typeface="Roboto"/>
              <a:cs typeface="Roboto"/>
              <a:sym typeface="Roboto"/>
            </a:endParaRPr>
          </a:p>
          <a:p>
            <a:pPr indent="0" lvl="0" marL="914400" rtl="0" algn="l">
              <a:spcBef>
                <a:spcPts val="0"/>
              </a:spcBef>
              <a:spcAft>
                <a:spcPts val="0"/>
              </a:spcAft>
              <a:buNone/>
            </a:pPr>
            <a:r>
              <a:rPr lang="en" sz="1300"/>
              <a:t>           					 </a:t>
            </a:r>
            <a:endParaRPr sz="1300"/>
          </a:p>
        </p:txBody>
      </p:sp>
      <p:sp>
        <p:nvSpPr>
          <p:cNvPr id="584" name="Google Shape;584;p106"/>
          <p:cNvSpPr txBox="1"/>
          <p:nvPr>
            <p:ph idx="1" type="subTitle"/>
          </p:nvPr>
        </p:nvSpPr>
        <p:spPr>
          <a:xfrm>
            <a:off x="272225" y="1806325"/>
            <a:ext cx="2845200" cy="3156600"/>
          </a:xfrm>
          <a:prstGeom prst="rect">
            <a:avLst/>
          </a:prstGeom>
        </p:spPr>
        <p:txBody>
          <a:bodyPr anchorCtr="0" anchor="t" bIns="91425" lIns="91425" spcFirstLastPara="1" rIns="91425" wrap="square" tIns="91425">
            <a:normAutofit fontScale="62500"/>
          </a:bodyPr>
          <a:lstStyle/>
          <a:p>
            <a:pPr indent="0" lvl="0" marL="0" rtl="0" algn="l">
              <a:lnSpc>
                <a:spcPct val="200000"/>
              </a:lnSpc>
              <a:spcBef>
                <a:spcPts val="0"/>
              </a:spcBef>
              <a:spcAft>
                <a:spcPts val="0"/>
              </a:spcAft>
              <a:buNone/>
            </a:pPr>
            <a:r>
              <a:rPr b="1" lang="en" u="sng">
                <a:solidFill>
                  <a:schemeClr val="accent1"/>
                </a:solidFill>
              </a:rPr>
              <a:t>BLUE</a:t>
            </a:r>
            <a:endParaRPr b="1" u="sng">
              <a:solidFill>
                <a:schemeClr val="accent1"/>
              </a:solidFill>
            </a:endParaRPr>
          </a:p>
          <a:p>
            <a:pPr indent="0" lvl="0" marL="0" rtl="0" algn="l">
              <a:lnSpc>
                <a:spcPct val="200000"/>
              </a:lnSpc>
              <a:spcBef>
                <a:spcPts val="0"/>
              </a:spcBef>
              <a:spcAft>
                <a:spcPts val="0"/>
              </a:spcAft>
              <a:buNone/>
            </a:pPr>
            <a:r>
              <a:rPr b="1" lang="en"/>
              <a:t>ALICE</a:t>
            </a:r>
            <a:endParaRPr b="1"/>
          </a:p>
          <a:p>
            <a:pPr indent="0" lvl="0" marL="0" rtl="0" algn="l">
              <a:lnSpc>
                <a:spcPct val="200000"/>
              </a:lnSpc>
              <a:spcBef>
                <a:spcPts val="0"/>
              </a:spcBef>
              <a:spcAft>
                <a:spcPts val="0"/>
              </a:spcAft>
              <a:buNone/>
            </a:pPr>
            <a:r>
              <a:rPr b="1" lang="en"/>
              <a:t>KAGURA</a:t>
            </a:r>
            <a:endParaRPr b="1"/>
          </a:p>
          <a:p>
            <a:pPr indent="0" lvl="0" marL="0" rtl="0" algn="l">
              <a:lnSpc>
                <a:spcPct val="200000"/>
              </a:lnSpc>
              <a:spcBef>
                <a:spcPts val="0"/>
              </a:spcBef>
              <a:spcAft>
                <a:spcPts val="0"/>
              </a:spcAft>
              <a:buNone/>
            </a:pPr>
            <a:r>
              <a:rPr b="1" lang="en"/>
              <a:t>GUSION</a:t>
            </a:r>
            <a:endParaRPr b="1"/>
          </a:p>
          <a:p>
            <a:pPr indent="0" lvl="0" marL="0" rtl="0" algn="l">
              <a:lnSpc>
                <a:spcPct val="200000"/>
              </a:lnSpc>
              <a:spcBef>
                <a:spcPts val="0"/>
              </a:spcBef>
              <a:spcAft>
                <a:spcPts val="0"/>
              </a:spcAft>
              <a:buNone/>
            </a:pPr>
            <a:r>
              <a:rPr b="1" lang="en"/>
              <a:t>BAXIA</a:t>
            </a:r>
            <a:endParaRPr b="1"/>
          </a:p>
          <a:p>
            <a:pPr indent="0" lvl="0" marL="0" rtl="0" algn="l">
              <a:lnSpc>
                <a:spcPct val="200000"/>
              </a:lnSpc>
              <a:spcBef>
                <a:spcPts val="0"/>
              </a:spcBef>
              <a:spcAft>
                <a:spcPts val="0"/>
              </a:spcAft>
              <a:buNone/>
            </a:pPr>
            <a:r>
              <a:rPr b="1" lang="en"/>
              <a:t>GRANGER</a:t>
            </a:r>
            <a:endParaRPr b="1"/>
          </a:p>
        </p:txBody>
      </p:sp>
      <p:sp>
        <p:nvSpPr>
          <p:cNvPr id="585" name="Google Shape;585;p106"/>
          <p:cNvSpPr txBox="1"/>
          <p:nvPr>
            <p:ph idx="1" type="subTitle"/>
          </p:nvPr>
        </p:nvSpPr>
        <p:spPr>
          <a:xfrm>
            <a:off x="5619825" y="120300"/>
            <a:ext cx="3321300" cy="4902900"/>
          </a:xfrm>
          <a:prstGeom prst="rect">
            <a:avLst/>
          </a:prstGeom>
        </p:spPr>
        <p:txBody>
          <a:bodyPr anchorCtr="0" anchor="t" bIns="91425" lIns="91425" spcFirstLastPara="1" rIns="91425" wrap="square" tIns="91425">
            <a:normAutofit fontScale="70000" lnSpcReduction="20000"/>
          </a:bodyPr>
          <a:lstStyle/>
          <a:p>
            <a:pPr indent="0" lvl="0" marL="0" rtl="0" algn="r">
              <a:lnSpc>
                <a:spcPct val="200000"/>
              </a:lnSpc>
              <a:spcBef>
                <a:spcPts val="0"/>
              </a:spcBef>
              <a:spcAft>
                <a:spcPts val="0"/>
              </a:spcAft>
              <a:buClr>
                <a:schemeClr val="dk1"/>
              </a:buClr>
              <a:buSzPct val="44000"/>
              <a:buFont typeface="Arial"/>
              <a:buNone/>
            </a:pPr>
            <a:r>
              <a:rPr i="1" lang="en" sz="2500" u="sng"/>
              <a:t>CC103G    Wifi password</a:t>
            </a:r>
            <a:r>
              <a:rPr i="1" lang="en" sz="2500">
                <a:solidFill>
                  <a:schemeClr val="dk1"/>
                </a:solidFill>
              </a:rPr>
              <a:t>                                              </a:t>
            </a:r>
            <a:r>
              <a:rPr i="1" lang="en" sz="3500">
                <a:solidFill>
                  <a:schemeClr val="dk1"/>
                </a:solidFill>
              </a:rPr>
              <a:t>esp1155668</a:t>
            </a:r>
            <a:endParaRPr b="1" sz="3800" u="sng">
              <a:solidFill>
                <a:srgbClr val="FF0000"/>
              </a:solidFill>
            </a:endParaRPr>
          </a:p>
          <a:p>
            <a:pPr indent="0" lvl="0" marL="0" rtl="0" algn="r">
              <a:lnSpc>
                <a:spcPct val="200000"/>
              </a:lnSpc>
              <a:spcBef>
                <a:spcPts val="0"/>
              </a:spcBef>
              <a:spcAft>
                <a:spcPts val="0"/>
              </a:spcAft>
              <a:buNone/>
            </a:pPr>
            <a:r>
              <a:t/>
            </a:r>
            <a:endParaRPr b="1" u="sng">
              <a:solidFill>
                <a:srgbClr val="FF0000"/>
              </a:solidFill>
            </a:endParaRPr>
          </a:p>
          <a:p>
            <a:pPr indent="0" lvl="0" marL="0" rtl="0" algn="r">
              <a:lnSpc>
                <a:spcPct val="200000"/>
              </a:lnSpc>
              <a:spcBef>
                <a:spcPts val="0"/>
              </a:spcBef>
              <a:spcAft>
                <a:spcPts val="0"/>
              </a:spcAft>
              <a:buNone/>
            </a:pPr>
            <a:r>
              <a:rPr b="1" lang="en" u="sng">
                <a:solidFill>
                  <a:srgbClr val="FF0000"/>
                </a:solidFill>
              </a:rPr>
              <a:t>RED</a:t>
            </a:r>
            <a:endParaRPr b="1" u="sng">
              <a:solidFill>
                <a:srgbClr val="FF0000"/>
              </a:solidFill>
            </a:endParaRPr>
          </a:p>
          <a:p>
            <a:pPr indent="0" lvl="0" marL="0" rtl="0" algn="r">
              <a:lnSpc>
                <a:spcPct val="200000"/>
              </a:lnSpc>
              <a:spcBef>
                <a:spcPts val="0"/>
              </a:spcBef>
              <a:spcAft>
                <a:spcPts val="0"/>
              </a:spcAft>
              <a:buNone/>
            </a:pPr>
            <a:r>
              <a:rPr b="1" lang="en"/>
              <a:t>BALMOND</a:t>
            </a:r>
            <a:endParaRPr b="1"/>
          </a:p>
          <a:p>
            <a:pPr indent="0" lvl="0" marL="0" rtl="0" algn="r">
              <a:lnSpc>
                <a:spcPct val="200000"/>
              </a:lnSpc>
              <a:spcBef>
                <a:spcPts val="0"/>
              </a:spcBef>
              <a:spcAft>
                <a:spcPts val="0"/>
              </a:spcAft>
              <a:buNone/>
            </a:pPr>
            <a:r>
              <a:rPr b="1" lang="en"/>
              <a:t>BADANG</a:t>
            </a:r>
            <a:endParaRPr b="1"/>
          </a:p>
          <a:p>
            <a:pPr indent="0" lvl="0" marL="0" rtl="0" algn="r">
              <a:lnSpc>
                <a:spcPct val="200000"/>
              </a:lnSpc>
              <a:spcBef>
                <a:spcPts val="0"/>
              </a:spcBef>
              <a:spcAft>
                <a:spcPts val="0"/>
              </a:spcAft>
              <a:buNone/>
            </a:pPr>
            <a:r>
              <a:rPr b="1" lang="en"/>
              <a:t>ALUCARD</a:t>
            </a:r>
            <a:endParaRPr b="1"/>
          </a:p>
          <a:p>
            <a:pPr indent="0" lvl="0" marL="0" rtl="0" algn="r">
              <a:lnSpc>
                <a:spcPct val="200000"/>
              </a:lnSpc>
              <a:spcBef>
                <a:spcPts val="0"/>
              </a:spcBef>
              <a:spcAft>
                <a:spcPts val="0"/>
              </a:spcAft>
              <a:buNone/>
            </a:pPr>
            <a:r>
              <a:rPr b="1" lang="en"/>
              <a:t>SILVANNA</a:t>
            </a:r>
            <a:endParaRPr b="1"/>
          </a:p>
          <a:p>
            <a:pPr indent="0" lvl="0" marL="0" rtl="0" algn="r">
              <a:lnSpc>
                <a:spcPct val="200000"/>
              </a:lnSpc>
              <a:spcBef>
                <a:spcPts val="0"/>
              </a:spcBef>
              <a:spcAft>
                <a:spcPts val="0"/>
              </a:spcAft>
              <a:buNone/>
            </a:pPr>
            <a:r>
              <a:rPr b="1" lang="en"/>
              <a:t>KARIE</a:t>
            </a:r>
            <a:endParaRPr b="1"/>
          </a:p>
        </p:txBody>
      </p:sp>
      <p:pic>
        <p:nvPicPr>
          <p:cNvPr id="586" name="Google Shape;586;p106"/>
          <p:cNvPicPr preferRelativeResize="0"/>
          <p:nvPr/>
        </p:nvPicPr>
        <p:blipFill>
          <a:blip r:embed="rId3">
            <a:alphaModFix/>
          </a:blip>
          <a:stretch>
            <a:fillRect/>
          </a:stretch>
        </p:blipFill>
        <p:spPr>
          <a:xfrm>
            <a:off x="0" y="0"/>
            <a:ext cx="1692725" cy="6155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7"/>
          <p:cNvSpPr txBox="1"/>
          <p:nvPr>
            <p:ph type="ctrTitle"/>
          </p:nvPr>
        </p:nvSpPr>
        <p:spPr>
          <a:xfrm>
            <a:off x="2417950" y="513750"/>
            <a:ext cx="3264300" cy="2598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000"/>
              <a:t>MAPS ENVIRONMENT </a:t>
            </a:r>
            <a:endParaRPr sz="2000"/>
          </a:p>
          <a:p>
            <a:pPr indent="0" lvl="0" marL="0" rtl="0" algn="ctr">
              <a:spcBef>
                <a:spcPts val="0"/>
              </a:spcBef>
              <a:spcAft>
                <a:spcPts val="0"/>
              </a:spcAft>
              <a:buNone/>
            </a:pPr>
            <a:r>
              <a:rPr lang="en" sz="2000"/>
              <a:t>- DEMO -</a:t>
            </a:r>
            <a:endParaRPr sz="2000"/>
          </a:p>
          <a:p>
            <a:pPr indent="0" lvl="0" marL="0" rtl="0" algn="ctr">
              <a:spcBef>
                <a:spcPts val="0"/>
              </a:spcBef>
              <a:spcAft>
                <a:spcPts val="0"/>
              </a:spcAft>
              <a:buNone/>
            </a:pPr>
            <a:r>
              <a:rPr lang="en" sz="2000"/>
              <a:t> </a:t>
            </a:r>
            <a:endParaRPr sz="2000"/>
          </a:p>
          <a:p>
            <a:pPr indent="-302895" lvl="0" marL="457200" rtl="0" algn="l">
              <a:spcBef>
                <a:spcPts val="0"/>
              </a:spcBef>
              <a:spcAft>
                <a:spcPts val="0"/>
              </a:spcAft>
              <a:buSzPct val="100000"/>
              <a:buAutoNum type="alphaUcParenR"/>
            </a:pPr>
            <a:r>
              <a:rPr lang="en" sz="1300"/>
              <a:t>SIKLONE EYES (40s up, 30s CD)</a:t>
            </a:r>
            <a:endParaRPr sz="1300"/>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Thick &amp; Thin Walls</a:t>
            </a:r>
            <a:endParaRPr sz="1350">
              <a:highlight>
                <a:srgbClr val="FFFFFF"/>
              </a:highlight>
              <a:latin typeface="Roboto"/>
              <a:ea typeface="Roboto"/>
              <a:cs typeface="Roboto"/>
              <a:sym typeface="Roboto"/>
            </a:endParaRPr>
          </a:p>
          <a:p>
            <a:pPr indent="-302895" lvl="0" marL="457200" rtl="0" algn="l">
              <a:spcBef>
                <a:spcPts val="0"/>
              </a:spcBef>
              <a:spcAft>
                <a:spcPts val="0"/>
              </a:spcAft>
              <a:buSzPct val="96296"/>
              <a:buAutoNum type="alphaUcParenR"/>
            </a:pPr>
            <a:r>
              <a:rPr lang="en" sz="1350">
                <a:latin typeface="Roboto"/>
                <a:ea typeface="Roboto"/>
                <a:cs typeface="Roboto"/>
                <a:sym typeface="Roboto"/>
              </a:rPr>
              <a:t>Magic Sentry (90s CD)</a:t>
            </a:r>
            <a:endParaRPr sz="1350">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latin typeface="Roboto"/>
                <a:ea typeface="Roboto"/>
                <a:cs typeface="Roboto"/>
                <a:sym typeface="Roboto"/>
              </a:rPr>
              <a:t>1 inner turret destroyed </a:t>
            </a:r>
            <a:endParaRPr sz="1350">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latin typeface="Roboto"/>
                <a:ea typeface="Roboto"/>
                <a:cs typeface="Roboto"/>
                <a:sym typeface="Roboto"/>
              </a:rPr>
              <a:t>Give vision to the area for a short time</a:t>
            </a:r>
            <a:endParaRPr sz="1350">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Bushes</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00"/>
                </a:highlight>
                <a:latin typeface="Roboto"/>
                <a:ea typeface="Roboto"/>
                <a:cs typeface="Roboto"/>
                <a:sym typeface="Roboto"/>
              </a:rPr>
              <a:t>Turrets (Base/Inhibitor, Inner, Outer)</a:t>
            </a:r>
            <a:endParaRPr sz="1350">
              <a:highlight>
                <a:srgbClr val="FFFF00"/>
              </a:highlight>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highlight>
                  <a:srgbClr val="FFFF00"/>
                </a:highlight>
                <a:latin typeface="Roboto"/>
                <a:ea typeface="Roboto"/>
                <a:cs typeface="Roboto"/>
                <a:sym typeface="Roboto"/>
              </a:rPr>
              <a:t>Basic attack only!</a:t>
            </a:r>
            <a:endParaRPr sz="1350">
              <a:highlight>
                <a:srgbClr val="FFFF00"/>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chemeClr val="lt1"/>
                </a:highlight>
                <a:latin typeface="Roboto"/>
                <a:ea typeface="Roboto"/>
                <a:cs typeface="Roboto"/>
                <a:sym typeface="Roboto"/>
              </a:rPr>
              <a:t>Minions wave (200 Gold)</a:t>
            </a:r>
            <a:endParaRPr sz="1350">
              <a:highlight>
                <a:srgbClr val="FFFF00"/>
              </a:highlight>
              <a:latin typeface="Roboto"/>
              <a:ea typeface="Roboto"/>
              <a:cs typeface="Roboto"/>
              <a:sym typeface="Roboto"/>
            </a:endParaRPr>
          </a:p>
          <a:p>
            <a:pPr indent="0" lvl="0" marL="914400" rtl="0" algn="l">
              <a:spcBef>
                <a:spcPts val="0"/>
              </a:spcBef>
              <a:spcAft>
                <a:spcPts val="0"/>
              </a:spcAft>
              <a:buNone/>
            </a:pPr>
            <a:r>
              <a:rPr lang="en" sz="1300"/>
              <a:t>           					 </a:t>
            </a:r>
            <a:endParaRPr sz="1300"/>
          </a:p>
        </p:txBody>
      </p:sp>
      <p:sp>
        <p:nvSpPr>
          <p:cNvPr id="592" name="Google Shape;592;p107"/>
          <p:cNvSpPr txBox="1"/>
          <p:nvPr>
            <p:ph idx="1" type="subTitle"/>
          </p:nvPr>
        </p:nvSpPr>
        <p:spPr>
          <a:xfrm>
            <a:off x="272225" y="1806325"/>
            <a:ext cx="2845200" cy="3156600"/>
          </a:xfrm>
          <a:prstGeom prst="rect">
            <a:avLst/>
          </a:prstGeom>
        </p:spPr>
        <p:txBody>
          <a:bodyPr anchorCtr="0" anchor="t" bIns="91425" lIns="91425" spcFirstLastPara="1" rIns="91425" wrap="square" tIns="91425">
            <a:normAutofit fontScale="62500"/>
          </a:bodyPr>
          <a:lstStyle/>
          <a:p>
            <a:pPr indent="0" lvl="0" marL="0" rtl="0" algn="l">
              <a:lnSpc>
                <a:spcPct val="200000"/>
              </a:lnSpc>
              <a:spcBef>
                <a:spcPts val="0"/>
              </a:spcBef>
              <a:spcAft>
                <a:spcPts val="0"/>
              </a:spcAft>
              <a:buNone/>
            </a:pPr>
            <a:r>
              <a:rPr b="1" lang="en" u="sng">
                <a:solidFill>
                  <a:schemeClr val="accent1"/>
                </a:solidFill>
              </a:rPr>
              <a:t>BLUE</a:t>
            </a:r>
            <a:endParaRPr b="1" u="sng">
              <a:solidFill>
                <a:schemeClr val="accent1"/>
              </a:solidFill>
            </a:endParaRPr>
          </a:p>
          <a:p>
            <a:pPr indent="0" lvl="0" marL="0" rtl="0" algn="l">
              <a:lnSpc>
                <a:spcPct val="200000"/>
              </a:lnSpc>
              <a:spcBef>
                <a:spcPts val="0"/>
              </a:spcBef>
              <a:spcAft>
                <a:spcPts val="0"/>
              </a:spcAft>
              <a:buNone/>
            </a:pPr>
            <a:r>
              <a:rPr b="1" lang="en"/>
              <a:t>MARTIS</a:t>
            </a:r>
            <a:endParaRPr b="1"/>
          </a:p>
          <a:p>
            <a:pPr indent="0" lvl="0" marL="0" rtl="0" algn="l">
              <a:lnSpc>
                <a:spcPct val="200000"/>
              </a:lnSpc>
              <a:spcBef>
                <a:spcPts val="0"/>
              </a:spcBef>
              <a:spcAft>
                <a:spcPts val="0"/>
              </a:spcAft>
              <a:buNone/>
            </a:pPr>
            <a:r>
              <a:rPr b="1" lang="en"/>
              <a:t>SUN</a:t>
            </a:r>
            <a:endParaRPr b="1"/>
          </a:p>
          <a:p>
            <a:pPr indent="0" lvl="0" marL="0" rtl="0" algn="l">
              <a:lnSpc>
                <a:spcPct val="200000"/>
              </a:lnSpc>
              <a:spcBef>
                <a:spcPts val="0"/>
              </a:spcBef>
              <a:spcAft>
                <a:spcPts val="0"/>
              </a:spcAft>
              <a:buNone/>
            </a:pPr>
            <a:r>
              <a:rPr b="1" lang="en"/>
              <a:t>GRANGER</a:t>
            </a:r>
            <a:endParaRPr b="1"/>
          </a:p>
          <a:p>
            <a:pPr indent="0" lvl="0" marL="0" rtl="0" algn="l">
              <a:lnSpc>
                <a:spcPct val="200000"/>
              </a:lnSpc>
              <a:spcBef>
                <a:spcPts val="0"/>
              </a:spcBef>
              <a:spcAft>
                <a:spcPts val="0"/>
              </a:spcAft>
              <a:buNone/>
            </a:pPr>
            <a:r>
              <a:rPr b="1" lang="en"/>
              <a:t>GUSION</a:t>
            </a:r>
            <a:endParaRPr b="1"/>
          </a:p>
          <a:p>
            <a:pPr indent="0" lvl="0" marL="0" rtl="0" algn="l">
              <a:lnSpc>
                <a:spcPct val="200000"/>
              </a:lnSpc>
              <a:spcBef>
                <a:spcPts val="0"/>
              </a:spcBef>
              <a:spcAft>
                <a:spcPts val="0"/>
              </a:spcAft>
              <a:buNone/>
            </a:pPr>
            <a:r>
              <a:rPr b="1" lang="en"/>
              <a:t>LAYLA</a:t>
            </a:r>
            <a:endParaRPr b="1"/>
          </a:p>
        </p:txBody>
      </p:sp>
      <p:sp>
        <p:nvSpPr>
          <p:cNvPr id="593" name="Google Shape;593;p107"/>
          <p:cNvSpPr txBox="1"/>
          <p:nvPr>
            <p:ph idx="1" type="subTitle"/>
          </p:nvPr>
        </p:nvSpPr>
        <p:spPr>
          <a:xfrm>
            <a:off x="5619825" y="120300"/>
            <a:ext cx="3321300" cy="4902900"/>
          </a:xfrm>
          <a:prstGeom prst="rect">
            <a:avLst/>
          </a:prstGeom>
        </p:spPr>
        <p:txBody>
          <a:bodyPr anchorCtr="0" anchor="t" bIns="91425" lIns="91425" spcFirstLastPara="1" rIns="91425" wrap="square" tIns="91425">
            <a:normAutofit fontScale="70000" lnSpcReduction="20000"/>
          </a:bodyPr>
          <a:lstStyle/>
          <a:p>
            <a:pPr indent="0" lvl="0" marL="0" rtl="0" algn="r">
              <a:lnSpc>
                <a:spcPct val="200000"/>
              </a:lnSpc>
              <a:spcBef>
                <a:spcPts val="0"/>
              </a:spcBef>
              <a:spcAft>
                <a:spcPts val="0"/>
              </a:spcAft>
              <a:buClr>
                <a:schemeClr val="dk1"/>
              </a:buClr>
              <a:buSzPct val="44000"/>
              <a:buFont typeface="Arial"/>
              <a:buNone/>
            </a:pPr>
            <a:r>
              <a:rPr i="1" lang="en" sz="2500" u="sng"/>
              <a:t>CC103G    Wifi password</a:t>
            </a:r>
            <a:r>
              <a:rPr i="1" lang="en" sz="2500">
                <a:solidFill>
                  <a:schemeClr val="dk1"/>
                </a:solidFill>
              </a:rPr>
              <a:t>                                              </a:t>
            </a:r>
            <a:r>
              <a:rPr i="1" lang="en" sz="3500">
                <a:solidFill>
                  <a:schemeClr val="dk1"/>
                </a:solidFill>
              </a:rPr>
              <a:t>esp1155668</a:t>
            </a:r>
            <a:endParaRPr b="1" sz="3800" u="sng">
              <a:solidFill>
                <a:srgbClr val="FF0000"/>
              </a:solidFill>
            </a:endParaRPr>
          </a:p>
          <a:p>
            <a:pPr indent="0" lvl="0" marL="0" rtl="0" algn="r">
              <a:lnSpc>
                <a:spcPct val="200000"/>
              </a:lnSpc>
              <a:spcBef>
                <a:spcPts val="0"/>
              </a:spcBef>
              <a:spcAft>
                <a:spcPts val="0"/>
              </a:spcAft>
              <a:buNone/>
            </a:pPr>
            <a:r>
              <a:t/>
            </a:r>
            <a:endParaRPr b="1" u="sng">
              <a:solidFill>
                <a:srgbClr val="FF0000"/>
              </a:solidFill>
            </a:endParaRPr>
          </a:p>
          <a:p>
            <a:pPr indent="0" lvl="0" marL="0" rtl="0" algn="r">
              <a:lnSpc>
                <a:spcPct val="200000"/>
              </a:lnSpc>
              <a:spcBef>
                <a:spcPts val="0"/>
              </a:spcBef>
              <a:spcAft>
                <a:spcPts val="0"/>
              </a:spcAft>
              <a:buNone/>
            </a:pPr>
            <a:r>
              <a:rPr b="1" lang="en" u="sng">
                <a:solidFill>
                  <a:srgbClr val="FF0000"/>
                </a:solidFill>
              </a:rPr>
              <a:t>RED</a:t>
            </a:r>
            <a:endParaRPr b="1" u="sng">
              <a:solidFill>
                <a:srgbClr val="FF0000"/>
              </a:solidFill>
            </a:endParaRPr>
          </a:p>
          <a:p>
            <a:pPr indent="0" lvl="0" marL="0" rtl="0" algn="r">
              <a:lnSpc>
                <a:spcPct val="200000"/>
              </a:lnSpc>
              <a:spcBef>
                <a:spcPts val="0"/>
              </a:spcBef>
              <a:spcAft>
                <a:spcPts val="0"/>
              </a:spcAft>
              <a:buNone/>
            </a:pPr>
            <a:r>
              <a:rPr b="1" lang="en"/>
              <a:t>ZILONG</a:t>
            </a:r>
            <a:endParaRPr b="1"/>
          </a:p>
          <a:p>
            <a:pPr indent="0" lvl="0" marL="0" rtl="0" algn="r">
              <a:lnSpc>
                <a:spcPct val="200000"/>
              </a:lnSpc>
              <a:spcBef>
                <a:spcPts val="0"/>
              </a:spcBef>
              <a:spcAft>
                <a:spcPts val="0"/>
              </a:spcAft>
              <a:buNone/>
            </a:pPr>
            <a:r>
              <a:rPr b="1" lang="en"/>
              <a:t>BADANG</a:t>
            </a:r>
            <a:endParaRPr b="1"/>
          </a:p>
          <a:p>
            <a:pPr indent="0" lvl="0" marL="0" rtl="0" algn="r">
              <a:lnSpc>
                <a:spcPct val="200000"/>
              </a:lnSpc>
              <a:spcBef>
                <a:spcPts val="0"/>
              </a:spcBef>
              <a:spcAft>
                <a:spcPts val="0"/>
              </a:spcAft>
              <a:buNone/>
            </a:pPr>
            <a:r>
              <a:rPr b="1" lang="en"/>
              <a:t>ALUCARD</a:t>
            </a:r>
            <a:endParaRPr b="1"/>
          </a:p>
          <a:p>
            <a:pPr indent="0" lvl="0" marL="0" rtl="0" algn="r">
              <a:lnSpc>
                <a:spcPct val="200000"/>
              </a:lnSpc>
              <a:spcBef>
                <a:spcPts val="0"/>
              </a:spcBef>
              <a:spcAft>
                <a:spcPts val="0"/>
              </a:spcAft>
              <a:buNone/>
            </a:pPr>
            <a:r>
              <a:rPr b="1" lang="en"/>
              <a:t>SILVANNA</a:t>
            </a:r>
            <a:endParaRPr b="1"/>
          </a:p>
          <a:p>
            <a:pPr indent="0" lvl="0" marL="0" rtl="0" algn="r">
              <a:lnSpc>
                <a:spcPct val="200000"/>
              </a:lnSpc>
              <a:spcBef>
                <a:spcPts val="0"/>
              </a:spcBef>
              <a:spcAft>
                <a:spcPts val="0"/>
              </a:spcAft>
              <a:buNone/>
            </a:pPr>
            <a:r>
              <a:rPr b="1" lang="en"/>
              <a:t>BEATRIX</a:t>
            </a:r>
            <a:endParaRPr b="1"/>
          </a:p>
        </p:txBody>
      </p:sp>
      <p:pic>
        <p:nvPicPr>
          <p:cNvPr id="594" name="Google Shape;594;p107"/>
          <p:cNvPicPr preferRelativeResize="0"/>
          <p:nvPr/>
        </p:nvPicPr>
        <p:blipFill>
          <a:blip r:embed="rId3">
            <a:alphaModFix/>
          </a:blip>
          <a:stretch>
            <a:fillRect/>
          </a:stretch>
        </p:blipFill>
        <p:spPr>
          <a:xfrm>
            <a:off x="0" y="0"/>
            <a:ext cx="1692725" cy="6155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8"/>
          <p:cNvSpPr txBox="1"/>
          <p:nvPr>
            <p:ph type="ctrTitle"/>
          </p:nvPr>
        </p:nvSpPr>
        <p:spPr>
          <a:xfrm>
            <a:off x="2417950" y="513750"/>
            <a:ext cx="3264300" cy="2598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000"/>
              <a:t>MAPS ENVIRONMENT </a:t>
            </a:r>
            <a:endParaRPr sz="2000"/>
          </a:p>
          <a:p>
            <a:pPr indent="0" lvl="0" marL="0" rtl="0" algn="ctr">
              <a:spcBef>
                <a:spcPts val="0"/>
              </a:spcBef>
              <a:spcAft>
                <a:spcPts val="0"/>
              </a:spcAft>
              <a:buNone/>
            </a:pPr>
            <a:r>
              <a:rPr lang="en" sz="2000"/>
              <a:t>- DEMO -</a:t>
            </a:r>
            <a:endParaRPr sz="2000"/>
          </a:p>
          <a:p>
            <a:pPr indent="0" lvl="0" marL="0" rtl="0" algn="ctr">
              <a:spcBef>
                <a:spcPts val="0"/>
              </a:spcBef>
              <a:spcAft>
                <a:spcPts val="0"/>
              </a:spcAft>
              <a:buNone/>
            </a:pPr>
            <a:r>
              <a:rPr lang="en" sz="2000"/>
              <a:t> </a:t>
            </a:r>
            <a:endParaRPr sz="2000"/>
          </a:p>
          <a:p>
            <a:pPr indent="-302895" lvl="0" marL="457200" rtl="0" algn="l">
              <a:spcBef>
                <a:spcPts val="0"/>
              </a:spcBef>
              <a:spcAft>
                <a:spcPts val="0"/>
              </a:spcAft>
              <a:buSzPct val="100000"/>
              <a:buAutoNum type="alphaUcParenR"/>
            </a:pPr>
            <a:r>
              <a:rPr lang="en" sz="1300"/>
              <a:t>SIKLONE EYES (40s up, 30s CD)</a:t>
            </a:r>
            <a:endParaRPr sz="1300"/>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Thick &amp; Thin Walls</a:t>
            </a:r>
            <a:endParaRPr sz="1350">
              <a:highlight>
                <a:srgbClr val="FFFFFF"/>
              </a:highlight>
              <a:latin typeface="Roboto"/>
              <a:ea typeface="Roboto"/>
              <a:cs typeface="Roboto"/>
              <a:sym typeface="Roboto"/>
            </a:endParaRPr>
          </a:p>
          <a:p>
            <a:pPr indent="-302895" lvl="0" marL="457200" rtl="0" algn="l">
              <a:spcBef>
                <a:spcPts val="0"/>
              </a:spcBef>
              <a:spcAft>
                <a:spcPts val="0"/>
              </a:spcAft>
              <a:buSzPct val="96296"/>
              <a:buAutoNum type="alphaUcParenR"/>
            </a:pPr>
            <a:r>
              <a:rPr lang="en" sz="1350">
                <a:latin typeface="Roboto"/>
                <a:ea typeface="Roboto"/>
                <a:cs typeface="Roboto"/>
                <a:sym typeface="Roboto"/>
              </a:rPr>
              <a:t>Magic Sentry (90s CD)</a:t>
            </a:r>
            <a:endParaRPr sz="1350">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latin typeface="Roboto"/>
                <a:ea typeface="Roboto"/>
                <a:cs typeface="Roboto"/>
                <a:sym typeface="Roboto"/>
              </a:rPr>
              <a:t>1 inner turret destroyed </a:t>
            </a:r>
            <a:endParaRPr sz="1350">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latin typeface="Roboto"/>
                <a:ea typeface="Roboto"/>
                <a:cs typeface="Roboto"/>
                <a:sym typeface="Roboto"/>
              </a:rPr>
              <a:t>Give vision to the area for a short time</a:t>
            </a:r>
            <a:endParaRPr sz="1350">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FF"/>
                </a:highlight>
                <a:latin typeface="Roboto"/>
                <a:ea typeface="Roboto"/>
                <a:cs typeface="Roboto"/>
                <a:sym typeface="Roboto"/>
              </a:rPr>
              <a:t>Bushes</a:t>
            </a:r>
            <a:endParaRPr sz="1350">
              <a:highlight>
                <a:srgbClr val="FFFFFF"/>
              </a:highlight>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latin typeface="Roboto"/>
                <a:ea typeface="Roboto"/>
                <a:cs typeface="Roboto"/>
                <a:sym typeface="Roboto"/>
              </a:rPr>
              <a:t>Turrets (Base/Inhibitor, Inner, Outer)</a:t>
            </a:r>
            <a:endParaRPr sz="1350">
              <a:latin typeface="Roboto"/>
              <a:ea typeface="Roboto"/>
              <a:cs typeface="Roboto"/>
              <a:sym typeface="Roboto"/>
            </a:endParaRPr>
          </a:p>
          <a:p>
            <a:pPr indent="-305752" lvl="0" marL="457200" rtl="0" algn="l">
              <a:spcBef>
                <a:spcPts val="0"/>
              </a:spcBef>
              <a:spcAft>
                <a:spcPts val="0"/>
              </a:spcAft>
              <a:buSzPct val="100000"/>
              <a:buFont typeface="Roboto"/>
              <a:buChar char="-"/>
            </a:pPr>
            <a:r>
              <a:rPr lang="en" sz="1350">
                <a:latin typeface="Roboto"/>
                <a:ea typeface="Roboto"/>
                <a:cs typeface="Roboto"/>
                <a:sym typeface="Roboto"/>
              </a:rPr>
              <a:t>Basic attack only!</a:t>
            </a:r>
            <a:endParaRPr sz="1350">
              <a:latin typeface="Roboto"/>
              <a:ea typeface="Roboto"/>
              <a:cs typeface="Roboto"/>
              <a:sym typeface="Roboto"/>
            </a:endParaRPr>
          </a:p>
          <a:p>
            <a:pPr indent="-305752" lvl="0" marL="457200" rtl="0" algn="l">
              <a:spcBef>
                <a:spcPts val="0"/>
              </a:spcBef>
              <a:spcAft>
                <a:spcPts val="0"/>
              </a:spcAft>
              <a:buSzPct val="100000"/>
              <a:buFont typeface="Roboto"/>
              <a:buAutoNum type="alphaUcParenR"/>
            </a:pPr>
            <a:r>
              <a:rPr lang="en" sz="1350">
                <a:highlight>
                  <a:srgbClr val="FFFF00"/>
                </a:highlight>
                <a:latin typeface="Roboto"/>
                <a:ea typeface="Roboto"/>
                <a:cs typeface="Roboto"/>
                <a:sym typeface="Roboto"/>
              </a:rPr>
              <a:t>Minions wave (200 Gold)</a:t>
            </a:r>
            <a:endParaRPr sz="1350">
              <a:highlight>
                <a:srgbClr val="FFFF00"/>
              </a:highlight>
              <a:latin typeface="Roboto"/>
              <a:ea typeface="Roboto"/>
              <a:cs typeface="Roboto"/>
              <a:sym typeface="Roboto"/>
            </a:endParaRPr>
          </a:p>
          <a:p>
            <a:pPr indent="0" lvl="0" marL="914400" rtl="0" algn="l">
              <a:spcBef>
                <a:spcPts val="0"/>
              </a:spcBef>
              <a:spcAft>
                <a:spcPts val="0"/>
              </a:spcAft>
              <a:buNone/>
            </a:pPr>
            <a:r>
              <a:rPr lang="en" sz="1300"/>
              <a:t>           					 </a:t>
            </a:r>
            <a:endParaRPr sz="1300"/>
          </a:p>
        </p:txBody>
      </p:sp>
      <p:sp>
        <p:nvSpPr>
          <p:cNvPr id="600" name="Google Shape;600;p108"/>
          <p:cNvSpPr txBox="1"/>
          <p:nvPr>
            <p:ph idx="1" type="subTitle"/>
          </p:nvPr>
        </p:nvSpPr>
        <p:spPr>
          <a:xfrm>
            <a:off x="272225" y="1806325"/>
            <a:ext cx="2845200" cy="3156600"/>
          </a:xfrm>
          <a:prstGeom prst="rect">
            <a:avLst/>
          </a:prstGeom>
        </p:spPr>
        <p:txBody>
          <a:bodyPr anchorCtr="0" anchor="t" bIns="91425" lIns="91425" spcFirstLastPara="1" rIns="91425" wrap="square" tIns="91425">
            <a:normAutofit fontScale="62500"/>
          </a:bodyPr>
          <a:lstStyle/>
          <a:p>
            <a:pPr indent="0" lvl="0" marL="0" rtl="0" algn="l">
              <a:lnSpc>
                <a:spcPct val="200000"/>
              </a:lnSpc>
              <a:spcBef>
                <a:spcPts val="0"/>
              </a:spcBef>
              <a:spcAft>
                <a:spcPts val="0"/>
              </a:spcAft>
              <a:buNone/>
            </a:pPr>
            <a:r>
              <a:rPr b="1" lang="en" u="sng">
                <a:solidFill>
                  <a:schemeClr val="accent1"/>
                </a:solidFill>
              </a:rPr>
              <a:t>BLUE</a:t>
            </a:r>
            <a:endParaRPr b="1" u="sng">
              <a:solidFill>
                <a:schemeClr val="accent1"/>
              </a:solidFill>
            </a:endParaRPr>
          </a:p>
          <a:p>
            <a:pPr indent="0" lvl="0" marL="0" rtl="0" algn="l">
              <a:lnSpc>
                <a:spcPct val="200000"/>
              </a:lnSpc>
              <a:spcBef>
                <a:spcPts val="0"/>
              </a:spcBef>
              <a:spcAft>
                <a:spcPts val="0"/>
              </a:spcAft>
              <a:buNone/>
            </a:pPr>
            <a:r>
              <a:rPr b="1" lang="en"/>
              <a:t>MARTIS</a:t>
            </a:r>
            <a:endParaRPr b="1"/>
          </a:p>
          <a:p>
            <a:pPr indent="0" lvl="0" marL="0" rtl="0" algn="l">
              <a:lnSpc>
                <a:spcPct val="200000"/>
              </a:lnSpc>
              <a:spcBef>
                <a:spcPts val="0"/>
              </a:spcBef>
              <a:spcAft>
                <a:spcPts val="0"/>
              </a:spcAft>
              <a:buNone/>
            </a:pPr>
            <a:r>
              <a:rPr b="1" lang="en"/>
              <a:t>SUN</a:t>
            </a:r>
            <a:endParaRPr b="1"/>
          </a:p>
          <a:p>
            <a:pPr indent="0" lvl="0" marL="0" rtl="0" algn="l">
              <a:lnSpc>
                <a:spcPct val="200000"/>
              </a:lnSpc>
              <a:spcBef>
                <a:spcPts val="0"/>
              </a:spcBef>
              <a:spcAft>
                <a:spcPts val="0"/>
              </a:spcAft>
              <a:buNone/>
            </a:pPr>
            <a:r>
              <a:rPr b="1" lang="en"/>
              <a:t>GRANGER</a:t>
            </a:r>
            <a:endParaRPr b="1"/>
          </a:p>
          <a:p>
            <a:pPr indent="0" lvl="0" marL="0" rtl="0" algn="l">
              <a:lnSpc>
                <a:spcPct val="200000"/>
              </a:lnSpc>
              <a:spcBef>
                <a:spcPts val="0"/>
              </a:spcBef>
              <a:spcAft>
                <a:spcPts val="0"/>
              </a:spcAft>
              <a:buNone/>
            </a:pPr>
            <a:r>
              <a:rPr b="1" lang="en"/>
              <a:t>GUSION</a:t>
            </a:r>
            <a:endParaRPr b="1"/>
          </a:p>
          <a:p>
            <a:pPr indent="0" lvl="0" marL="0" rtl="0" algn="l">
              <a:lnSpc>
                <a:spcPct val="200000"/>
              </a:lnSpc>
              <a:spcBef>
                <a:spcPts val="0"/>
              </a:spcBef>
              <a:spcAft>
                <a:spcPts val="0"/>
              </a:spcAft>
              <a:buNone/>
            </a:pPr>
            <a:r>
              <a:rPr b="1" lang="en"/>
              <a:t>LAYLA</a:t>
            </a:r>
            <a:endParaRPr b="1"/>
          </a:p>
        </p:txBody>
      </p:sp>
      <p:sp>
        <p:nvSpPr>
          <p:cNvPr id="601" name="Google Shape;601;p108"/>
          <p:cNvSpPr txBox="1"/>
          <p:nvPr>
            <p:ph idx="1" type="subTitle"/>
          </p:nvPr>
        </p:nvSpPr>
        <p:spPr>
          <a:xfrm>
            <a:off x="5619825" y="120300"/>
            <a:ext cx="3321300" cy="4902900"/>
          </a:xfrm>
          <a:prstGeom prst="rect">
            <a:avLst/>
          </a:prstGeom>
        </p:spPr>
        <p:txBody>
          <a:bodyPr anchorCtr="0" anchor="t" bIns="91425" lIns="91425" spcFirstLastPara="1" rIns="91425" wrap="square" tIns="91425">
            <a:normAutofit fontScale="70000" lnSpcReduction="20000"/>
          </a:bodyPr>
          <a:lstStyle/>
          <a:p>
            <a:pPr indent="0" lvl="0" marL="0" rtl="0" algn="r">
              <a:lnSpc>
                <a:spcPct val="200000"/>
              </a:lnSpc>
              <a:spcBef>
                <a:spcPts val="0"/>
              </a:spcBef>
              <a:spcAft>
                <a:spcPts val="0"/>
              </a:spcAft>
              <a:buClr>
                <a:schemeClr val="dk1"/>
              </a:buClr>
              <a:buSzPct val="44000"/>
              <a:buFont typeface="Arial"/>
              <a:buNone/>
            </a:pPr>
            <a:r>
              <a:rPr i="1" lang="en" sz="2500" u="sng"/>
              <a:t>CC103G    Wifi password</a:t>
            </a:r>
            <a:r>
              <a:rPr i="1" lang="en" sz="2500">
                <a:solidFill>
                  <a:schemeClr val="dk1"/>
                </a:solidFill>
              </a:rPr>
              <a:t>                                              </a:t>
            </a:r>
            <a:r>
              <a:rPr i="1" lang="en" sz="3500">
                <a:solidFill>
                  <a:schemeClr val="dk1"/>
                </a:solidFill>
              </a:rPr>
              <a:t>esp1155668</a:t>
            </a:r>
            <a:endParaRPr b="1" sz="3800" u="sng">
              <a:solidFill>
                <a:srgbClr val="FF0000"/>
              </a:solidFill>
            </a:endParaRPr>
          </a:p>
          <a:p>
            <a:pPr indent="0" lvl="0" marL="0" rtl="0" algn="r">
              <a:lnSpc>
                <a:spcPct val="200000"/>
              </a:lnSpc>
              <a:spcBef>
                <a:spcPts val="0"/>
              </a:spcBef>
              <a:spcAft>
                <a:spcPts val="0"/>
              </a:spcAft>
              <a:buNone/>
            </a:pPr>
            <a:r>
              <a:t/>
            </a:r>
            <a:endParaRPr b="1" u="sng">
              <a:solidFill>
                <a:srgbClr val="FF0000"/>
              </a:solidFill>
            </a:endParaRPr>
          </a:p>
          <a:p>
            <a:pPr indent="0" lvl="0" marL="0" rtl="0" algn="r">
              <a:lnSpc>
                <a:spcPct val="200000"/>
              </a:lnSpc>
              <a:spcBef>
                <a:spcPts val="0"/>
              </a:spcBef>
              <a:spcAft>
                <a:spcPts val="0"/>
              </a:spcAft>
              <a:buNone/>
            </a:pPr>
            <a:r>
              <a:rPr b="1" lang="en" u="sng">
                <a:solidFill>
                  <a:srgbClr val="FF0000"/>
                </a:solidFill>
              </a:rPr>
              <a:t>RED</a:t>
            </a:r>
            <a:endParaRPr b="1" u="sng">
              <a:solidFill>
                <a:srgbClr val="FF0000"/>
              </a:solidFill>
            </a:endParaRPr>
          </a:p>
          <a:p>
            <a:pPr indent="0" lvl="0" marL="0" rtl="0" algn="r">
              <a:lnSpc>
                <a:spcPct val="200000"/>
              </a:lnSpc>
              <a:spcBef>
                <a:spcPts val="0"/>
              </a:spcBef>
              <a:spcAft>
                <a:spcPts val="0"/>
              </a:spcAft>
              <a:buNone/>
            </a:pPr>
            <a:r>
              <a:rPr b="1" lang="en"/>
              <a:t>ZILONG</a:t>
            </a:r>
            <a:endParaRPr b="1"/>
          </a:p>
          <a:p>
            <a:pPr indent="0" lvl="0" marL="0" rtl="0" algn="r">
              <a:lnSpc>
                <a:spcPct val="200000"/>
              </a:lnSpc>
              <a:spcBef>
                <a:spcPts val="0"/>
              </a:spcBef>
              <a:spcAft>
                <a:spcPts val="0"/>
              </a:spcAft>
              <a:buNone/>
            </a:pPr>
            <a:r>
              <a:rPr b="1" lang="en"/>
              <a:t>BADANG</a:t>
            </a:r>
            <a:endParaRPr b="1"/>
          </a:p>
          <a:p>
            <a:pPr indent="0" lvl="0" marL="0" rtl="0" algn="r">
              <a:lnSpc>
                <a:spcPct val="200000"/>
              </a:lnSpc>
              <a:spcBef>
                <a:spcPts val="0"/>
              </a:spcBef>
              <a:spcAft>
                <a:spcPts val="0"/>
              </a:spcAft>
              <a:buNone/>
            </a:pPr>
            <a:r>
              <a:rPr b="1" lang="en"/>
              <a:t>ALUCARD</a:t>
            </a:r>
            <a:endParaRPr b="1"/>
          </a:p>
          <a:p>
            <a:pPr indent="0" lvl="0" marL="0" rtl="0" algn="r">
              <a:lnSpc>
                <a:spcPct val="200000"/>
              </a:lnSpc>
              <a:spcBef>
                <a:spcPts val="0"/>
              </a:spcBef>
              <a:spcAft>
                <a:spcPts val="0"/>
              </a:spcAft>
              <a:buNone/>
            </a:pPr>
            <a:r>
              <a:rPr b="1" lang="en"/>
              <a:t>SILVANNA</a:t>
            </a:r>
            <a:endParaRPr b="1"/>
          </a:p>
          <a:p>
            <a:pPr indent="0" lvl="0" marL="0" rtl="0" algn="r">
              <a:lnSpc>
                <a:spcPct val="200000"/>
              </a:lnSpc>
              <a:spcBef>
                <a:spcPts val="0"/>
              </a:spcBef>
              <a:spcAft>
                <a:spcPts val="0"/>
              </a:spcAft>
              <a:buNone/>
            </a:pPr>
            <a:r>
              <a:rPr b="1" lang="en"/>
              <a:t>BEATRIX</a:t>
            </a:r>
            <a:endParaRPr b="1"/>
          </a:p>
        </p:txBody>
      </p:sp>
      <p:pic>
        <p:nvPicPr>
          <p:cNvPr id="602" name="Google Shape;602;p108"/>
          <p:cNvPicPr preferRelativeResize="0"/>
          <p:nvPr/>
        </p:nvPicPr>
        <p:blipFill>
          <a:blip r:embed="rId3">
            <a:alphaModFix/>
          </a:blip>
          <a:stretch>
            <a:fillRect/>
          </a:stretch>
        </p:blipFill>
        <p:spPr>
          <a:xfrm>
            <a:off x="0" y="0"/>
            <a:ext cx="1692725" cy="6155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08" name="Google Shape;608;p10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